
<file path=[Content_Types].xml><?xml version="1.0" encoding="utf-8"?>
<Types xmlns="http://schemas.openxmlformats.org/package/2006/content-types">
  <Default ContentType="image/jpeg" Extension="jpg"/>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61.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62" Type="http://schemas.openxmlformats.org/officeDocument/2006/relationships/slide" Target="slides/slide58.xml"/><Relationship Id="rId61" Type="http://schemas.openxmlformats.org/officeDocument/2006/relationships/slide" Target="slides/slide57.xml"/><Relationship Id="rId20" Type="http://schemas.openxmlformats.org/officeDocument/2006/relationships/slide" Target="slides/slide16.xml"/><Relationship Id="rId64" Type="http://schemas.openxmlformats.org/officeDocument/2006/relationships/slide" Target="slides/slide60.xml"/><Relationship Id="rId63" Type="http://schemas.openxmlformats.org/officeDocument/2006/relationships/slide" Target="slides/slide59.xml"/><Relationship Id="rId22" Type="http://schemas.openxmlformats.org/officeDocument/2006/relationships/slide" Target="slides/slide18.xml"/><Relationship Id="rId66" Type="http://schemas.openxmlformats.org/officeDocument/2006/relationships/slide" Target="slides/slide62.xml"/><Relationship Id="rId21" Type="http://schemas.openxmlformats.org/officeDocument/2006/relationships/slide" Target="slides/slide17.xml"/><Relationship Id="rId65" Type="http://schemas.openxmlformats.org/officeDocument/2006/relationships/slide" Target="slides/slide61.xml"/><Relationship Id="rId24" Type="http://schemas.openxmlformats.org/officeDocument/2006/relationships/slide" Target="slides/slide20.xml"/><Relationship Id="rId23" Type="http://schemas.openxmlformats.org/officeDocument/2006/relationships/slide" Target="slides/slide19.xml"/><Relationship Id="rId60" Type="http://schemas.openxmlformats.org/officeDocument/2006/relationships/slide" Target="slides/slide56.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slide" Target="slides/slide53.xml"/><Relationship Id="rId12" Type="http://schemas.openxmlformats.org/officeDocument/2006/relationships/slide" Target="slides/slide8.xml"/><Relationship Id="rId56" Type="http://schemas.openxmlformats.org/officeDocument/2006/relationships/slide" Target="slides/slide52.xml"/><Relationship Id="rId15" Type="http://schemas.openxmlformats.org/officeDocument/2006/relationships/slide" Target="slides/slide11.xml"/><Relationship Id="rId59" Type="http://schemas.openxmlformats.org/officeDocument/2006/relationships/slide" Target="slides/slide55.xml"/><Relationship Id="rId14" Type="http://schemas.openxmlformats.org/officeDocument/2006/relationships/slide" Target="slides/slide10.xml"/><Relationship Id="rId58" Type="http://schemas.openxmlformats.org/officeDocument/2006/relationships/slide" Target="slides/slide54.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 name="Shape 53"/>
        <p:cNvGrpSpPr/>
        <p:nvPr/>
      </p:nvGrpSpPr>
      <p:grpSpPr>
        <a:xfrm>
          <a:off x="0" y="0"/>
          <a:ext cx="0" cy="0"/>
          <a:chOff x="0" y="0"/>
          <a:chExt cx="0" cy="0"/>
        </a:xfrm>
      </p:grpSpPr>
      <p:sp>
        <p:nvSpPr>
          <p:cNvPr id="54" name="Shape 54"/>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5" name="Shape 5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0" name="Shape 110"/>
        <p:cNvGrpSpPr/>
        <p:nvPr/>
      </p:nvGrpSpPr>
      <p:grpSpPr>
        <a:xfrm>
          <a:off x="0" y="0"/>
          <a:ext cx="0" cy="0"/>
          <a:chOff x="0" y="0"/>
          <a:chExt cx="0" cy="0"/>
        </a:xfrm>
      </p:grpSpPr>
      <p:sp>
        <p:nvSpPr>
          <p:cNvPr id="111" name="Shape 11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2" name="Shape 11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Shape 1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6" name="Shape 1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Shape 13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3" name="Shape 13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Shape 1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0" name="Shape 1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Shape 146"/>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47" name="Shape 14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Client-Server: Induces portability, scalability. Internet Scale requirement</a:t>
            </a:r>
            <a:endParaRPr/>
          </a:p>
          <a:p>
            <a:pPr indent="0" lvl="0" marL="0" rtl="0">
              <a:spcBef>
                <a:spcPts val="0"/>
              </a:spcBef>
              <a:spcAft>
                <a:spcPts val="0"/>
              </a:spcAft>
              <a:buNone/>
            </a:pPr>
            <a:r>
              <a:rPr lang="en"/>
              <a:t>Stateless: Induces </a:t>
            </a:r>
            <a:r>
              <a:rPr lang="en">
                <a:solidFill>
                  <a:schemeClr val="dk1"/>
                </a:solidFill>
                <a:highlight>
                  <a:srgbClr val="FFFFFF"/>
                </a:highlight>
              </a:rPr>
              <a:t>visibility, reliability, and scalability</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Cache: Induces network efficiency (performance)</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Uniform Interface: Induces simplicity, visibility, evolvability. SubConstraints: addressability, representations, self-descriptiveness, hypermedia to change state</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Layered System: Induces: simplicity, scalability. Internet Scale requirement</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Code On Demand: Induces extensibility (OPTIONAL)</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 </a:t>
            </a:r>
            <a:endParaRPr>
              <a:solidFill>
                <a:schemeClr val="dk1"/>
              </a:solidFill>
              <a:highlight>
                <a:srgbClr val="FFFFFF"/>
              </a:highlight>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Client-Server: Induces portability, scalability. Internet Scale requirement</a:t>
            </a:r>
            <a:endParaRPr/>
          </a:p>
          <a:p>
            <a:pPr indent="0" lvl="0" marL="0" rtl="0">
              <a:spcBef>
                <a:spcPts val="0"/>
              </a:spcBef>
              <a:spcAft>
                <a:spcPts val="0"/>
              </a:spcAft>
              <a:buNone/>
            </a:pPr>
            <a:r>
              <a:rPr lang="en"/>
              <a:t>Stateless: Induces </a:t>
            </a:r>
            <a:r>
              <a:rPr lang="en">
                <a:solidFill>
                  <a:schemeClr val="dk1"/>
                </a:solidFill>
                <a:highlight>
                  <a:srgbClr val="FFFFFF"/>
                </a:highlight>
              </a:rPr>
              <a:t>visibility, reliability, and scalability</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Cache: Induces network efficiency (performance)</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Uniform Interface: Induces simplicity, visibility, evolvability. SubConstraints: addressability, representations, self-descriptiveness, hypermedia to change state</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Layered System: Induces: simplicity, scalability. Internet Scale requirement</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Code On Demand: Induces extensibility (OPTIONAL)</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 </a:t>
            </a:r>
            <a:endParaRPr>
              <a:solidFill>
                <a:schemeClr val="dk1"/>
              </a:solidFill>
              <a:highlight>
                <a:srgbClr val="FFFFFF"/>
              </a:highlight>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Shape 157"/>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58" name="Shape 15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Client-Server: Induces portability, scalability. Internet Scale requirement</a:t>
            </a:r>
            <a:endParaRPr/>
          </a:p>
          <a:p>
            <a:pPr indent="0" lvl="0" marL="0" rtl="0">
              <a:spcBef>
                <a:spcPts val="0"/>
              </a:spcBef>
              <a:spcAft>
                <a:spcPts val="0"/>
              </a:spcAft>
              <a:buNone/>
            </a:pPr>
            <a:r>
              <a:rPr lang="en"/>
              <a:t>Stateless: Induces </a:t>
            </a:r>
            <a:r>
              <a:rPr lang="en">
                <a:solidFill>
                  <a:schemeClr val="dk1"/>
                </a:solidFill>
                <a:highlight>
                  <a:srgbClr val="FFFFFF"/>
                </a:highlight>
              </a:rPr>
              <a:t>visibility, reliability, and scalability</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Cache: Induces network efficiency (performance)</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Uniform Interface: Induces simplicity, visibility, evolvability. SubConstraints: addressability, representations, self-descriptiveness, hypermedia to change state</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Layered System: Induces: simplicity, scalability. Internet Scale requirement</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Code On Demand: Induces extensibility (OPTIONAL)</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 </a:t>
            </a:r>
            <a:endParaRPr>
              <a:solidFill>
                <a:schemeClr val="dk1"/>
              </a:solidFill>
              <a:highlight>
                <a:srgbClr val="FFFFFF"/>
              </a:highlight>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3" name="Shape 163"/>
        <p:cNvGrpSpPr/>
        <p:nvPr/>
      </p:nvGrpSpPr>
      <p:grpSpPr>
        <a:xfrm>
          <a:off x="0" y="0"/>
          <a:ext cx="0" cy="0"/>
          <a:chOff x="0" y="0"/>
          <a:chExt cx="0" cy="0"/>
        </a:xfrm>
      </p:grpSpPr>
      <p:sp>
        <p:nvSpPr>
          <p:cNvPr id="164" name="Shape 164"/>
          <p:cNvSpPr/>
          <p:nvPr>
            <p:ph idx="2" type="sldImg"/>
          </p:nvPr>
        </p:nvSpPr>
        <p:spPr>
          <a:xfrm>
            <a:off x="381188" y="685800"/>
            <a:ext cx="6096300" cy="3429000"/>
          </a:xfrm>
          <a:custGeom>
            <a:pathLst>
              <a:path extrusionOk="0" h="120000" w="120000">
                <a:moveTo>
                  <a:pt x="0" y="0"/>
                </a:moveTo>
                <a:lnTo>
                  <a:pt x="120000" y="0"/>
                </a:lnTo>
                <a:lnTo>
                  <a:pt x="120000" y="120000"/>
                </a:lnTo>
                <a:lnTo>
                  <a:pt x="0" y="120000"/>
                </a:lnTo>
                <a:close/>
              </a:path>
            </a:pathLst>
          </a:custGeom>
        </p:spPr>
      </p:sp>
      <p:sp>
        <p:nvSpPr>
          <p:cNvPr id="165" name="Shape 16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Client-Server: Induces portability, scalability. Internet Scale requirement</a:t>
            </a:r>
            <a:endParaRPr/>
          </a:p>
          <a:p>
            <a:pPr indent="0" lvl="0" marL="0" rtl="0">
              <a:spcBef>
                <a:spcPts val="0"/>
              </a:spcBef>
              <a:spcAft>
                <a:spcPts val="0"/>
              </a:spcAft>
              <a:buNone/>
            </a:pPr>
            <a:r>
              <a:rPr lang="en"/>
              <a:t>Stateless: Induces </a:t>
            </a:r>
            <a:r>
              <a:rPr lang="en">
                <a:solidFill>
                  <a:schemeClr val="dk1"/>
                </a:solidFill>
                <a:highlight>
                  <a:srgbClr val="FFFFFF"/>
                </a:highlight>
              </a:rPr>
              <a:t>visibility, reliability, and scalability</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Cache: Induces network efficiency (performance)</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Uniform Interface: Induces simplicity, visibility, evolvability. SubConstraints: addressability, representations, self-descriptiveness, hypermedia to change state</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Layered System: Induces: simplicity, scalability. Internet Scale requirement</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Code On Demand: Induces extensibility (OPTIONAL)</a:t>
            </a:r>
            <a:endParaRPr>
              <a:solidFill>
                <a:schemeClr val="dk1"/>
              </a:solidFill>
              <a:highlight>
                <a:srgbClr val="FFFFFF"/>
              </a:highlight>
            </a:endParaRPr>
          </a:p>
          <a:p>
            <a:pPr indent="0" lvl="0" marL="0" rtl="0">
              <a:spcBef>
                <a:spcPts val="0"/>
              </a:spcBef>
              <a:spcAft>
                <a:spcPts val="0"/>
              </a:spcAft>
              <a:buNone/>
            </a:pPr>
            <a:r>
              <a:rPr lang="en">
                <a:solidFill>
                  <a:schemeClr val="dk1"/>
                </a:solidFill>
                <a:highlight>
                  <a:srgbClr val="FFFFFF"/>
                </a:highlight>
              </a:rPr>
              <a:t> </a:t>
            </a:r>
            <a:endParaRPr>
              <a:solidFill>
                <a:schemeClr val="dk1"/>
              </a:solidFill>
              <a:highlight>
                <a:srgbClr val="FFFFFF"/>
              </a:high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Shape 1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3" name="Shape 1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Shape 6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1" name="Shape 6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Shape 1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0" name="Shape 18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5" name="Shape 185"/>
        <p:cNvGrpSpPr/>
        <p:nvPr/>
      </p:nvGrpSpPr>
      <p:grpSpPr>
        <a:xfrm>
          <a:off x="0" y="0"/>
          <a:ext cx="0" cy="0"/>
          <a:chOff x="0" y="0"/>
          <a:chExt cx="0" cy="0"/>
        </a:xfrm>
      </p:grpSpPr>
      <p:sp>
        <p:nvSpPr>
          <p:cNvPr id="186" name="Shape 18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7" name="Shape 18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Shape 1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2" name="Shape 19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Shape 1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8" name="Shape 1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Shape 2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4" name="Shape 20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7" name="Shape 207"/>
        <p:cNvGrpSpPr/>
        <p:nvPr/>
      </p:nvGrpSpPr>
      <p:grpSpPr>
        <a:xfrm>
          <a:off x="0" y="0"/>
          <a:ext cx="0" cy="0"/>
          <a:chOff x="0" y="0"/>
          <a:chExt cx="0" cy="0"/>
        </a:xfrm>
      </p:grpSpPr>
      <p:sp>
        <p:nvSpPr>
          <p:cNvPr id="208" name="Shape 20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9" name="Shape 20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Shape 21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5" name="Shape 21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0" name="Shape 220"/>
        <p:cNvGrpSpPr/>
        <p:nvPr/>
      </p:nvGrpSpPr>
      <p:grpSpPr>
        <a:xfrm>
          <a:off x="0" y="0"/>
          <a:ext cx="0" cy="0"/>
          <a:chOff x="0" y="0"/>
          <a:chExt cx="0" cy="0"/>
        </a:xfrm>
      </p:grpSpPr>
      <p:sp>
        <p:nvSpPr>
          <p:cNvPr id="221" name="Shape 2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2" name="Shape 22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7" name="Shape 227"/>
        <p:cNvGrpSpPr/>
        <p:nvPr/>
      </p:nvGrpSpPr>
      <p:grpSpPr>
        <a:xfrm>
          <a:off x="0" y="0"/>
          <a:ext cx="0" cy="0"/>
          <a:chOff x="0" y="0"/>
          <a:chExt cx="0" cy="0"/>
        </a:xfrm>
      </p:grpSpPr>
      <p:sp>
        <p:nvSpPr>
          <p:cNvPr id="228" name="Shape 22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9" name="Shape 22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4" name="Shape 234"/>
        <p:cNvGrpSpPr/>
        <p:nvPr/>
      </p:nvGrpSpPr>
      <p:grpSpPr>
        <a:xfrm>
          <a:off x="0" y="0"/>
          <a:ext cx="0" cy="0"/>
          <a:chOff x="0" y="0"/>
          <a:chExt cx="0" cy="0"/>
        </a:xfrm>
      </p:grpSpPr>
      <p:sp>
        <p:nvSpPr>
          <p:cNvPr id="235" name="Shape 2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6" name="Shape 23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9" name="Shape 239"/>
        <p:cNvGrpSpPr/>
        <p:nvPr/>
      </p:nvGrpSpPr>
      <p:grpSpPr>
        <a:xfrm>
          <a:off x="0" y="0"/>
          <a:ext cx="0" cy="0"/>
          <a:chOff x="0" y="0"/>
          <a:chExt cx="0" cy="0"/>
        </a:xfrm>
      </p:grpSpPr>
      <p:sp>
        <p:nvSpPr>
          <p:cNvPr id="240" name="Shape 24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1" name="Shape 24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Shape 24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8" name="Shape 24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Shape 25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4" name="Shape 25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7" name="Shape 257"/>
        <p:cNvGrpSpPr/>
        <p:nvPr/>
      </p:nvGrpSpPr>
      <p:grpSpPr>
        <a:xfrm>
          <a:off x="0" y="0"/>
          <a:ext cx="0" cy="0"/>
          <a:chOff x="0" y="0"/>
          <a:chExt cx="0" cy="0"/>
        </a:xfrm>
      </p:grpSpPr>
      <p:sp>
        <p:nvSpPr>
          <p:cNvPr id="258" name="Shape 2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9" name="Shape 2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2" name="Shape 262"/>
        <p:cNvGrpSpPr/>
        <p:nvPr/>
      </p:nvGrpSpPr>
      <p:grpSpPr>
        <a:xfrm>
          <a:off x="0" y="0"/>
          <a:ext cx="0" cy="0"/>
          <a:chOff x="0" y="0"/>
          <a:chExt cx="0" cy="0"/>
        </a:xfrm>
      </p:grpSpPr>
      <p:sp>
        <p:nvSpPr>
          <p:cNvPr id="263" name="Shape 26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64" name="Shape 26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8" name="Shape 268"/>
        <p:cNvGrpSpPr/>
        <p:nvPr/>
      </p:nvGrpSpPr>
      <p:grpSpPr>
        <a:xfrm>
          <a:off x="0" y="0"/>
          <a:ext cx="0" cy="0"/>
          <a:chOff x="0" y="0"/>
          <a:chExt cx="0" cy="0"/>
        </a:xfrm>
      </p:grpSpPr>
      <p:sp>
        <p:nvSpPr>
          <p:cNvPr id="269" name="Shape 2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0" name="Shape 27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6" name="Shape 276"/>
        <p:cNvGrpSpPr/>
        <p:nvPr/>
      </p:nvGrpSpPr>
      <p:grpSpPr>
        <a:xfrm>
          <a:off x="0" y="0"/>
          <a:ext cx="0" cy="0"/>
          <a:chOff x="0" y="0"/>
          <a:chExt cx="0" cy="0"/>
        </a:xfrm>
      </p:grpSpPr>
      <p:sp>
        <p:nvSpPr>
          <p:cNvPr id="277" name="Shape 2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78" name="Shape 2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Shape 28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85" name="Shape 28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0" name="Shape 290"/>
        <p:cNvGrpSpPr/>
        <p:nvPr/>
      </p:nvGrpSpPr>
      <p:grpSpPr>
        <a:xfrm>
          <a:off x="0" y="0"/>
          <a:ext cx="0" cy="0"/>
          <a:chOff x="0" y="0"/>
          <a:chExt cx="0" cy="0"/>
        </a:xfrm>
      </p:grpSpPr>
      <p:sp>
        <p:nvSpPr>
          <p:cNvPr id="291" name="Shape 2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92" name="Shape 29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Shape 2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0" name="Shape 30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6" name="Shape 306"/>
        <p:cNvGrpSpPr/>
        <p:nvPr/>
      </p:nvGrpSpPr>
      <p:grpSpPr>
        <a:xfrm>
          <a:off x="0" y="0"/>
          <a:ext cx="0" cy="0"/>
          <a:chOff x="0" y="0"/>
          <a:chExt cx="0" cy="0"/>
        </a:xfrm>
      </p:grpSpPr>
      <p:sp>
        <p:nvSpPr>
          <p:cNvPr id="307" name="Shape 30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08" name="Shape 30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Shape 3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16" name="Shape 3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2" name="Shape 322"/>
        <p:cNvGrpSpPr/>
        <p:nvPr/>
      </p:nvGrpSpPr>
      <p:grpSpPr>
        <a:xfrm>
          <a:off x="0" y="0"/>
          <a:ext cx="0" cy="0"/>
          <a:chOff x="0" y="0"/>
          <a:chExt cx="0" cy="0"/>
        </a:xfrm>
      </p:grpSpPr>
      <p:sp>
        <p:nvSpPr>
          <p:cNvPr id="323" name="Shape 32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24" name="Shape 32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Shape 3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32" name="Shape 3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8" name="Shape 338"/>
        <p:cNvGrpSpPr/>
        <p:nvPr/>
      </p:nvGrpSpPr>
      <p:grpSpPr>
        <a:xfrm>
          <a:off x="0" y="0"/>
          <a:ext cx="0" cy="0"/>
          <a:chOff x="0" y="0"/>
          <a:chExt cx="0" cy="0"/>
        </a:xfrm>
      </p:grpSpPr>
      <p:sp>
        <p:nvSpPr>
          <p:cNvPr id="339" name="Shape 33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0" name="Shape 34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3" name="Shape 343"/>
        <p:cNvGrpSpPr/>
        <p:nvPr/>
      </p:nvGrpSpPr>
      <p:grpSpPr>
        <a:xfrm>
          <a:off x="0" y="0"/>
          <a:ext cx="0" cy="0"/>
          <a:chOff x="0" y="0"/>
          <a:chExt cx="0" cy="0"/>
        </a:xfrm>
      </p:grpSpPr>
      <p:sp>
        <p:nvSpPr>
          <p:cNvPr id="344" name="Shape 34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45" name="Shape 34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9" name="Shape 349"/>
        <p:cNvGrpSpPr/>
        <p:nvPr/>
      </p:nvGrpSpPr>
      <p:grpSpPr>
        <a:xfrm>
          <a:off x="0" y="0"/>
          <a:ext cx="0" cy="0"/>
          <a:chOff x="0" y="0"/>
          <a:chExt cx="0" cy="0"/>
        </a:xfrm>
      </p:grpSpPr>
      <p:sp>
        <p:nvSpPr>
          <p:cNvPr id="350" name="Shape 3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1" name="Shape 3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Shape 35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56" name="Shape 35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0" name="Shape 360"/>
        <p:cNvGrpSpPr/>
        <p:nvPr/>
      </p:nvGrpSpPr>
      <p:grpSpPr>
        <a:xfrm>
          <a:off x="0" y="0"/>
          <a:ext cx="0" cy="0"/>
          <a:chOff x="0" y="0"/>
          <a:chExt cx="0" cy="0"/>
        </a:xfrm>
      </p:grpSpPr>
      <p:sp>
        <p:nvSpPr>
          <p:cNvPr id="361" name="Shape 36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2" name="Shape 36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Shape 3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69" name="Shape 36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Shape 3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76" name="Shape 37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2" name="Shape 382"/>
        <p:cNvGrpSpPr/>
        <p:nvPr/>
      </p:nvGrpSpPr>
      <p:grpSpPr>
        <a:xfrm>
          <a:off x="0" y="0"/>
          <a:ext cx="0" cy="0"/>
          <a:chOff x="0" y="0"/>
          <a:chExt cx="0" cy="0"/>
        </a:xfrm>
      </p:grpSpPr>
      <p:sp>
        <p:nvSpPr>
          <p:cNvPr id="383" name="Shape 3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84" name="Shape 3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Shape 3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1" name="Shape 3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6" name="Shape 396"/>
        <p:cNvGrpSpPr/>
        <p:nvPr/>
      </p:nvGrpSpPr>
      <p:grpSpPr>
        <a:xfrm>
          <a:off x="0" y="0"/>
          <a:ext cx="0" cy="0"/>
          <a:chOff x="0" y="0"/>
          <a:chExt cx="0" cy="0"/>
        </a:xfrm>
      </p:grpSpPr>
      <p:sp>
        <p:nvSpPr>
          <p:cNvPr id="397" name="Shape 3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398" name="Shape 3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Shape 4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05" name="Shape 40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8" name="Shape 408"/>
        <p:cNvGrpSpPr/>
        <p:nvPr/>
      </p:nvGrpSpPr>
      <p:grpSpPr>
        <a:xfrm>
          <a:off x="0" y="0"/>
          <a:ext cx="0" cy="0"/>
          <a:chOff x="0" y="0"/>
          <a:chExt cx="0" cy="0"/>
        </a:xfrm>
      </p:grpSpPr>
      <p:sp>
        <p:nvSpPr>
          <p:cNvPr id="409" name="Shape 4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0" name="Shape 41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4" name="Shape 414"/>
        <p:cNvGrpSpPr/>
        <p:nvPr/>
      </p:nvGrpSpPr>
      <p:grpSpPr>
        <a:xfrm>
          <a:off x="0" y="0"/>
          <a:ext cx="0" cy="0"/>
          <a:chOff x="0" y="0"/>
          <a:chExt cx="0" cy="0"/>
        </a:xfrm>
      </p:grpSpPr>
      <p:sp>
        <p:nvSpPr>
          <p:cNvPr id="415" name="Shape 4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16" name="Shape 41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Shape 42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1" name="Shape 42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Shape 4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27" name="Shape 42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3" name="Shape 433"/>
        <p:cNvGrpSpPr/>
        <p:nvPr/>
      </p:nvGrpSpPr>
      <p:grpSpPr>
        <a:xfrm>
          <a:off x="0" y="0"/>
          <a:ext cx="0" cy="0"/>
          <a:chOff x="0" y="0"/>
          <a:chExt cx="0" cy="0"/>
        </a:xfrm>
      </p:grpSpPr>
      <p:sp>
        <p:nvSpPr>
          <p:cNvPr id="434" name="Shape 4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35" name="Shape 43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1" name="Shape 441"/>
        <p:cNvGrpSpPr/>
        <p:nvPr/>
      </p:nvGrpSpPr>
      <p:grpSpPr>
        <a:xfrm>
          <a:off x="0" y="0"/>
          <a:ext cx="0" cy="0"/>
          <a:chOff x="0" y="0"/>
          <a:chExt cx="0" cy="0"/>
        </a:xfrm>
      </p:grpSpPr>
      <p:sp>
        <p:nvSpPr>
          <p:cNvPr id="442" name="Shape 44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43" name="Shape 44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Shape 4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1" name="Shape 4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7" name="Shape 457"/>
        <p:cNvGrpSpPr/>
        <p:nvPr/>
      </p:nvGrpSpPr>
      <p:grpSpPr>
        <a:xfrm>
          <a:off x="0" y="0"/>
          <a:ext cx="0" cy="0"/>
          <a:chOff x="0" y="0"/>
          <a:chExt cx="0" cy="0"/>
        </a:xfrm>
      </p:grpSpPr>
      <p:sp>
        <p:nvSpPr>
          <p:cNvPr id="458" name="Shape 4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459" name="Shape 45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Shape 9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1" name="Shape 9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Shape 10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5" name="Shape 105"/>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12" name="Shape 12"/>
        <p:cNvGrpSpPr/>
        <p:nvPr/>
      </p:nvGrpSpPr>
      <p:grpSpPr>
        <a:xfrm>
          <a:off x="0" y="0"/>
          <a:ext cx="0" cy="0"/>
          <a:chOff x="0" y="0"/>
          <a:chExt cx="0" cy="0"/>
        </a:xfrm>
      </p:grpSpPr>
      <p:sp>
        <p:nvSpPr>
          <p:cNvPr id="13" name="Shape 13"/>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Shape 14"/>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5" name="Shape 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7" name="Shape 47"/>
        <p:cNvGrpSpPr/>
        <p:nvPr/>
      </p:nvGrpSpPr>
      <p:grpSpPr>
        <a:xfrm>
          <a:off x="0" y="0"/>
          <a:ext cx="0" cy="0"/>
          <a:chOff x="0" y="0"/>
          <a:chExt cx="0" cy="0"/>
        </a:xfrm>
      </p:grpSpPr>
      <p:sp>
        <p:nvSpPr>
          <p:cNvPr id="48" name="Shape 48"/>
          <p:cNvSpPr txBox="1"/>
          <p:nvPr>
            <p:ph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p:txBody>
      </p:sp>
      <p:sp>
        <p:nvSpPr>
          <p:cNvPr id="49" name="Shape 49"/>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0" name="Shape 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1" name="Shape 51"/>
        <p:cNvGrpSpPr/>
        <p:nvPr/>
      </p:nvGrpSpPr>
      <p:grpSpPr>
        <a:xfrm>
          <a:off x="0" y="0"/>
          <a:ext cx="0" cy="0"/>
          <a:chOff x="0" y="0"/>
          <a:chExt cx="0" cy="0"/>
        </a:xfrm>
      </p:grpSpPr>
      <p:sp>
        <p:nvSpPr>
          <p:cNvPr id="52" name="Shape 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 name="Shape 16"/>
        <p:cNvGrpSpPr/>
        <p:nvPr/>
      </p:nvGrpSpPr>
      <p:grpSpPr>
        <a:xfrm>
          <a:off x="0" y="0"/>
          <a:ext cx="0" cy="0"/>
          <a:chOff x="0" y="0"/>
          <a:chExt cx="0" cy="0"/>
        </a:xfrm>
      </p:grpSpPr>
      <p:sp>
        <p:nvSpPr>
          <p:cNvPr id="17" name="Shape 17"/>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8" name="Shape 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sp>
        <p:nvSpPr>
          <p:cNvPr id="20" name="Shape 20"/>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Shape 21"/>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2" name="Shape 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3" name="Shape 23"/>
        <p:cNvGrpSpPr/>
        <p:nvPr/>
      </p:nvGrpSpPr>
      <p:grpSpPr>
        <a:xfrm>
          <a:off x="0" y="0"/>
          <a:ext cx="0" cy="0"/>
          <a:chOff x="0" y="0"/>
          <a:chExt cx="0" cy="0"/>
        </a:xfrm>
      </p:grpSpPr>
      <p:sp>
        <p:nvSpPr>
          <p:cNvPr id="24" name="Shape 2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Shape 2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6" name="Shape 26"/>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Shape 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8" name="Shape 28"/>
        <p:cNvGrpSpPr/>
        <p:nvPr/>
      </p:nvGrpSpPr>
      <p:grpSpPr>
        <a:xfrm>
          <a:off x="0" y="0"/>
          <a:ext cx="0" cy="0"/>
          <a:chOff x="0" y="0"/>
          <a:chExt cx="0" cy="0"/>
        </a:xfrm>
      </p:grpSpPr>
      <p:sp>
        <p:nvSpPr>
          <p:cNvPr id="29" name="Shape 29"/>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Shape 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1" name="Shape 31"/>
        <p:cNvGrpSpPr/>
        <p:nvPr/>
      </p:nvGrpSpPr>
      <p:grpSpPr>
        <a:xfrm>
          <a:off x="0" y="0"/>
          <a:ext cx="0" cy="0"/>
          <a:chOff x="0" y="0"/>
          <a:chExt cx="0" cy="0"/>
        </a:xfrm>
      </p:grpSpPr>
      <p:sp>
        <p:nvSpPr>
          <p:cNvPr id="32" name="Shape 32"/>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Shape 33"/>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Shape 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5" name="Shape 35"/>
        <p:cNvGrpSpPr/>
        <p:nvPr/>
      </p:nvGrpSpPr>
      <p:grpSpPr>
        <a:xfrm>
          <a:off x="0" y="0"/>
          <a:ext cx="0" cy="0"/>
          <a:chOff x="0" y="0"/>
          <a:chExt cx="0" cy="0"/>
        </a:xfrm>
      </p:grpSpPr>
      <p:sp>
        <p:nvSpPr>
          <p:cNvPr id="36" name="Shape 36"/>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Shape 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8" name="Shape 38"/>
        <p:cNvGrpSpPr/>
        <p:nvPr/>
      </p:nvGrpSpPr>
      <p:grpSpPr>
        <a:xfrm>
          <a:off x="0" y="0"/>
          <a:ext cx="0" cy="0"/>
          <a:chOff x="0" y="0"/>
          <a:chExt cx="0" cy="0"/>
        </a:xfrm>
      </p:grpSpPr>
      <p:sp>
        <p:nvSpPr>
          <p:cNvPr id="39" name="Shape 3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0" name="Shape 40"/>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 name="Shape 41"/>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Shape 42"/>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3" name="Shape 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4" name="Shape 44"/>
        <p:cNvGrpSpPr/>
        <p:nvPr/>
      </p:nvGrpSpPr>
      <p:grpSpPr>
        <a:xfrm>
          <a:off x="0" y="0"/>
          <a:ext cx="0" cy="0"/>
          <a:chOff x="0" y="0"/>
          <a:chExt cx="0" cy="0"/>
        </a:xfrm>
      </p:grpSpPr>
      <p:sp>
        <p:nvSpPr>
          <p:cNvPr id="45" name="Shape 45"/>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6" name="Shape 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spcBef>
                <a:spcPts val="0"/>
              </a:spcBef>
              <a:buNone/>
              <a:defRPr/>
            </a:lvl1pPr>
            <a:lvl2pPr lvl="1">
              <a:spcBef>
                <a:spcPts val="0"/>
              </a:spcBef>
              <a:buNone/>
              <a:defRPr/>
            </a:lvl2pPr>
            <a:lvl3pPr lvl="2">
              <a:spcBef>
                <a:spcPts val="0"/>
              </a:spcBef>
              <a:buNone/>
              <a:defRPr/>
            </a:lvl3pPr>
            <a:lvl4pPr lvl="3">
              <a:spcBef>
                <a:spcPts val="0"/>
              </a:spcBef>
              <a:buNone/>
              <a:defRPr/>
            </a:lvl4pPr>
            <a:lvl5pPr lvl="4">
              <a:spcBef>
                <a:spcPts val="0"/>
              </a:spcBef>
              <a:buNone/>
              <a:defRPr/>
            </a:lvl5pPr>
            <a:lvl6pPr lvl="5">
              <a:spcBef>
                <a:spcPts val="0"/>
              </a:spcBef>
              <a:buNone/>
              <a:defRPr/>
            </a:lvl6pPr>
            <a:lvl7pPr lvl="6">
              <a:spcBef>
                <a:spcPts val="0"/>
              </a:spcBef>
              <a:buNone/>
              <a:defRPr/>
            </a:lvl7pPr>
            <a:lvl8pPr lvl="7">
              <a:spcBef>
                <a:spcPts val="0"/>
              </a:spcBef>
              <a:buNone/>
              <a:defRPr/>
            </a:lvl8pPr>
            <a:lvl9pPr lvl="8">
              <a:spcBef>
                <a:spcPts val="0"/>
              </a:spcBef>
              <a:buNone/>
              <a:defRPr/>
            </a:lvl9pPr>
          </a:lstStyle>
          <a:p>
            <a:pPr indent="0" lvl="0" mar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8.xml"/><Relationship Id="rId10" Type="http://schemas.openxmlformats.org/officeDocument/2006/relationships/slideLayout" Target="../slideLayouts/slideLayout7.xml"/><Relationship Id="rId13" Type="http://schemas.openxmlformats.org/officeDocument/2006/relationships/slideLayout" Target="../slideLayouts/slideLayout10.xml"/><Relationship Id="rId12" Type="http://schemas.openxmlformats.org/officeDocument/2006/relationships/slideLayout" Target="../slideLayouts/slideLayout9.xml"/><Relationship Id="rId1" Type="http://schemas.openxmlformats.org/officeDocument/2006/relationships/image" Target="../media/image3.png"/><Relationship Id="rId2" Type="http://schemas.openxmlformats.org/officeDocument/2006/relationships/image" Target="../media/image2.jpg"/><Relationship Id="rId3" Type="http://schemas.openxmlformats.org/officeDocument/2006/relationships/image" Target="../media/image1.gif"/><Relationship Id="rId4" Type="http://schemas.openxmlformats.org/officeDocument/2006/relationships/slideLayout" Target="../slideLayouts/slideLayout1.xml"/><Relationship Id="rId9" Type="http://schemas.openxmlformats.org/officeDocument/2006/relationships/slideLayout" Target="../slideLayouts/slideLayout6.xml"/><Relationship Id="rId15" Type="http://schemas.openxmlformats.org/officeDocument/2006/relationships/theme" Target="../theme/theme2.xml"/><Relationship Id="rId14" Type="http://schemas.openxmlformats.org/officeDocument/2006/relationships/slideLayout" Target="../slideLayouts/slideLayout1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Shape 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spcBef>
                <a:spcPts val="0"/>
              </a:spcBef>
              <a:buNone/>
              <a:defRPr sz="1000">
                <a:solidFill>
                  <a:schemeClr val="dk2"/>
                </a:solidFill>
              </a:defRPr>
            </a:lvl1pPr>
            <a:lvl2pPr lvl="1" algn="r">
              <a:spcBef>
                <a:spcPts val="0"/>
              </a:spcBef>
              <a:buNone/>
              <a:defRPr sz="1000">
                <a:solidFill>
                  <a:schemeClr val="dk2"/>
                </a:solidFill>
              </a:defRPr>
            </a:lvl2pPr>
            <a:lvl3pPr lvl="2" algn="r">
              <a:spcBef>
                <a:spcPts val="0"/>
              </a:spcBef>
              <a:buNone/>
              <a:defRPr sz="1000">
                <a:solidFill>
                  <a:schemeClr val="dk2"/>
                </a:solidFill>
              </a:defRPr>
            </a:lvl3pPr>
            <a:lvl4pPr lvl="3" algn="r">
              <a:spcBef>
                <a:spcPts val="0"/>
              </a:spcBef>
              <a:buNone/>
              <a:defRPr sz="1000">
                <a:solidFill>
                  <a:schemeClr val="dk2"/>
                </a:solidFill>
              </a:defRPr>
            </a:lvl4pPr>
            <a:lvl5pPr lvl="4" algn="r">
              <a:spcBef>
                <a:spcPts val="0"/>
              </a:spcBef>
              <a:buNone/>
              <a:defRPr sz="1000">
                <a:solidFill>
                  <a:schemeClr val="dk2"/>
                </a:solidFill>
              </a:defRPr>
            </a:lvl5pPr>
            <a:lvl6pPr lvl="5" algn="r">
              <a:spcBef>
                <a:spcPts val="0"/>
              </a:spcBef>
              <a:buNone/>
              <a:defRPr sz="1000">
                <a:solidFill>
                  <a:schemeClr val="dk2"/>
                </a:solidFill>
              </a:defRPr>
            </a:lvl6pPr>
            <a:lvl7pPr lvl="6" algn="r">
              <a:spcBef>
                <a:spcPts val="0"/>
              </a:spcBef>
              <a:buNone/>
              <a:defRPr sz="1000">
                <a:solidFill>
                  <a:schemeClr val="dk2"/>
                </a:solidFill>
              </a:defRPr>
            </a:lvl7pPr>
            <a:lvl8pPr lvl="7" algn="r">
              <a:spcBef>
                <a:spcPts val="0"/>
              </a:spcBef>
              <a:buNone/>
              <a:defRPr sz="1000">
                <a:solidFill>
                  <a:schemeClr val="dk2"/>
                </a:solidFill>
              </a:defRPr>
            </a:lvl8pPr>
            <a:lvl9pPr lvl="8" algn="r">
              <a:spcBef>
                <a:spcPts val="0"/>
              </a:spcBef>
              <a:buNone/>
              <a:defRPr sz="1000">
                <a:solidFill>
                  <a:schemeClr val="dk2"/>
                </a:solidFill>
              </a:defRPr>
            </a:lvl9pPr>
          </a:lstStyle>
          <a:p>
            <a:pPr indent="0" lvl="0" marL="0">
              <a:spcBef>
                <a:spcPts val="0"/>
              </a:spcBef>
              <a:spcAft>
                <a:spcPts val="0"/>
              </a:spcAft>
              <a:buNone/>
            </a:pPr>
            <a:fld id="{00000000-1234-1234-1234-123412341234}" type="slidenum">
              <a:rPr lang="en"/>
              <a:t>‹#›</a:t>
            </a:fld>
            <a:endParaRPr/>
          </a:p>
        </p:txBody>
      </p:sp>
      <p:pic>
        <p:nvPicPr>
          <p:cNvPr id="9" name="Shape 9"/>
          <p:cNvPicPr preferRelativeResize="0"/>
          <p:nvPr/>
        </p:nvPicPr>
        <p:blipFill>
          <a:blip r:embed="rId1">
            <a:alphaModFix/>
          </a:blip>
          <a:stretch>
            <a:fillRect/>
          </a:stretch>
        </p:blipFill>
        <p:spPr>
          <a:xfrm>
            <a:off x="196725" y="3891000"/>
            <a:ext cx="1093750" cy="1093750"/>
          </a:xfrm>
          <a:prstGeom prst="rect">
            <a:avLst/>
          </a:prstGeom>
          <a:noFill/>
          <a:ln>
            <a:noFill/>
          </a:ln>
        </p:spPr>
      </p:pic>
      <p:pic>
        <p:nvPicPr>
          <p:cNvPr id="10" name="Shape 10"/>
          <p:cNvPicPr preferRelativeResize="0"/>
          <p:nvPr/>
        </p:nvPicPr>
        <p:blipFill>
          <a:blip r:embed="rId2">
            <a:alphaModFix/>
          </a:blip>
          <a:stretch>
            <a:fillRect/>
          </a:stretch>
        </p:blipFill>
        <p:spPr>
          <a:xfrm>
            <a:off x="8031475" y="3863024"/>
            <a:ext cx="876300" cy="1149701"/>
          </a:xfrm>
          <a:prstGeom prst="rect">
            <a:avLst/>
          </a:prstGeom>
          <a:noFill/>
          <a:ln cap="flat" cmpd="sng" w="9525">
            <a:solidFill>
              <a:srgbClr val="000000"/>
            </a:solidFill>
            <a:prstDash val="solid"/>
            <a:round/>
            <a:headEnd len="med" w="med" type="none"/>
            <a:tailEnd len="med" w="med" type="none"/>
          </a:ln>
        </p:spPr>
      </p:pic>
      <p:pic>
        <p:nvPicPr>
          <p:cNvPr id="11" name="Shape 11"/>
          <p:cNvPicPr preferRelativeResize="0"/>
          <p:nvPr/>
        </p:nvPicPr>
        <p:blipFill>
          <a:blip r:embed="rId3">
            <a:alphaModFix/>
          </a:blip>
          <a:stretch>
            <a:fillRect/>
          </a:stretch>
        </p:blipFill>
        <p:spPr>
          <a:xfrm>
            <a:off x="7025550" y="3863425"/>
            <a:ext cx="876300" cy="1148900"/>
          </a:xfrm>
          <a:prstGeom prst="rect">
            <a:avLst/>
          </a:prstGeom>
          <a:noFill/>
          <a:ln cap="flat" cmpd="sng" w="9525">
            <a:solidFill>
              <a:srgbClr val="000000"/>
            </a:solidFill>
            <a:prstDash val="solid"/>
            <a:round/>
            <a:headEnd len="med" w="med" type="none"/>
            <a:tailEnd len="med" w="med" type="none"/>
          </a:ln>
        </p:spPr>
      </p:pic>
    </p:spTree>
  </p:cSld>
  <p:clrMap accent1="accent1" accent2="accent2" accent3="accent3" accent4="accent4" accent5="accent5" accent6="accent6" bg1="lt1" bg2="dk2" tx1="dk1" tx2="lt2" folHlink="folHlink" hlink="hlink"/>
  <p:sldLayoutIdLst>
    <p:sldLayoutId id="2147483648" r:id="rId4"/>
    <p:sldLayoutId id="2147483649" r:id="rId5"/>
    <p:sldLayoutId id="2147483650"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1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6.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1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18.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5.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5.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5.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image" Target="../media/image7.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 Id="rId3" Type="http://schemas.openxmlformats.org/officeDocument/2006/relationships/image" Target="../media/image8.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8.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 Id="rId3" Type="http://schemas.openxmlformats.org/officeDocument/2006/relationships/image" Target="../media/image9.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3.xml"/><Relationship Id="rId3" Type="http://schemas.openxmlformats.org/officeDocument/2006/relationships/image" Target="../media/image9.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8.xml"/><Relationship Id="rId3" Type="http://schemas.openxmlformats.org/officeDocument/2006/relationships/image" Target="../media/image10.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9.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9.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0.xml"/><Relationship Id="rId3" Type="http://schemas.openxmlformats.org/officeDocument/2006/relationships/image" Target="../media/image13.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1.xml"/><Relationship Id="rId3" Type="http://schemas.openxmlformats.org/officeDocument/2006/relationships/image" Target="../media/image11.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 name="Shape 56"/>
        <p:cNvGrpSpPr/>
        <p:nvPr/>
      </p:nvGrpSpPr>
      <p:grpSpPr>
        <a:xfrm>
          <a:off x="0" y="0"/>
          <a:ext cx="0" cy="0"/>
          <a:chOff x="0" y="0"/>
          <a:chExt cx="0" cy="0"/>
        </a:xfrm>
      </p:grpSpPr>
      <p:sp>
        <p:nvSpPr>
          <p:cNvPr id="57" name="Shape 57"/>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a:spcBef>
                <a:spcPts val="0"/>
              </a:spcBef>
              <a:spcAft>
                <a:spcPts val="0"/>
              </a:spcAft>
              <a:buNone/>
            </a:pPr>
            <a:r>
              <a:rPr b="1" lang="en"/>
              <a:t>RESTful Microservices</a:t>
            </a:r>
            <a:r>
              <a:rPr lang="en"/>
              <a:t> </a:t>
            </a:r>
            <a:br>
              <a:rPr lang="en"/>
            </a:br>
            <a:r>
              <a:rPr lang="en"/>
              <a:t>from the Ground Up</a:t>
            </a:r>
            <a:endParaRPr/>
          </a:p>
        </p:txBody>
      </p:sp>
      <p:sp>
        <p:nvSpPr>
          <p:cNvPr id="58" name="Shape 58"/>
          <p:cNvSpPr txBox="1"/>
          <p:nvPr>
            <p:ph idx="1" type="subTitle"/>
          </p:nvPr>
        </p:nvSpPr>
        <p:spPr>
          <a:xfrm>
            <a:off x="311700" y="3633950"/>
            <a:ext cx="8520600" cy="145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Mike Amundsen</a:t>
            </a:r>
            <a:br>
              <a:rPr lang="en"/>
            </a:br>
            <a:r>
              <a:rPr lang="en"/>
              <a:t>API Academy</a:t>
            </a:r>
            <a:br>
              <a:rPr lang="en"/>
            </a:br>
            <a:r>
              <a:rPr lang="en"/>
              <a:t>@mamund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3" name="Shape 113"/>
        <p:cNvGrpSpPr/>
        <p:nvPr/>
      </p:nvGrpSpPr>
      <p:grpSpPr>
        <a:xfrm>
          <a:off x="0" y="0"/>
          <a:ext cx="0" cy="0"/>
          <a:chOff x="0" y="0"/>
          <a:chExt cx="0" cy="0"/>
        </a:xfrm>
      </p:grpSpPr>
      <p:sp>
        <p:nvSpPr>
          <p:cNvPr id="114" name="Shape 1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Microservices</a:t>
            </a:r>
            <a:endParaRPr/>
          </a:p>
        </p:txBody>
      </p:sp>
      <p:sp>
        <p:nvSpPr>
          <p:cNvPr id="115" name="Shape 115"/>
          <p:cNvSpPr txBox="1"/>
          <p:nvPr>
            <p:ph idx="1" type="body"/>
          </p:nvPr>
        </p:nvSpPr>
        <p:spPr>
          <a:xfrm>
            <a:off x="311700" y="1152475"/>
            <a:ext cx="46488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i="1" lang="en">
                <a:solidFill>
                  <a:srgbClr val="D9D9D9"/>
                </a:solidFill>
              </a:rPr>
              <a:t>"A microservice is an </a:t>
            </a:r>
            <a:r>
              <a:rPr i="1" lang="en">
                <a:solidFill>
                  <a:srgbClr val="000000"/>
                </a:solidFill>
              </a:rPr>
              <a:t>independently deployable</a:t>
            </a:r>
            <a:r>
              <a:rPr i="1" lang="en">
                <a:solidFill>
                  <a:srgbClr val="D9D9D9"/>
                </a:solidFill>
              </a:rPr>
              <a:t> component of </a:t>
            </a:r>
            <a:r>
              <a:rPr i="1" lang="en">
                <a:solidFill>
                  <a:srgbClr val="000000"/>
                </a:solidFill>
              </a:rPr>
              <a:t>bounded scope</a:t>
            </a:r>
            <a:r>
              <a:rPr i="1" lang="en">
                <a:solidFill>
                  <a:srgbClr val="D9D9D9"/>
                </a:solidFill>
              </a:rPr>
              <a:t> that supports interoperability through </a:t>
            </a:r>
            <a:r>
              <a:rPr i="1" lang="en">
                <a:solidFill>
                  <a:srgbClr val="000000"/>
                </a:solidFill>
              </a:rPr>
              <a:t>message-based</a:t>
            </a:r>
            <a:r>
              <a:rPr i="1" lang="en">
                <a:solidFill>
                  <a:srgbClr val="D9D9D9"/>
                </a:solidFill>
              </a:rPr>
              <a:t> communication. Microservice architecture is a style of engineering </a:t>
            </a:r>
            <a:r>
              <a:rPr i="1" lang="en">
                <a:solidFill>
                  <a:srgbClr val="000000"/>
                </a:solidFill>
              </a:rPr>
              <a:t>highly automated</a:t>
            </a:r>
            <a:r>
              <a:rPr i="1" lang="en">
                <a:solidFill>
                  <a:srgbClr val="D9D9D9"/>
                </a:solidFill>
              </a:rPr>
              <a:t>, evolvable software systems made up of capability-aligned microservices."</a:t>
            </a:r>
            <a:endParaRPr i="1">
              <a:solidFill>
                <a:srgbClr val="D9D9D9"/>
              </a:solidFill>
            </a:endParaRPr>
          </a:p>
        </p:txBody>
      </p:sp>
      <p:pic>
        <p:nvPicPr>
          <p:cNvPr id="116" name="Shape 116"/>
          <p:cNvPicPr preferRelativeResize="0"/>
          <p:nvPr/>
        </p:nvPicPr>
        <p:blipFill>
          <a:blip r:embed="rId3">
            <a:alphaModFix/>
          </a:blip>
          <a:stretch>
            <a:fillRect/>
          </a:stretch>
        </p:blipFill>
        <p:spPr>
          <a:xfrm>
            <a:off x="4794925" y="1017725"/>
            <a:ext cx="2105476" cy="2763172"/>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Shape 1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Microservices</a:t>
            </a:r>
            <a:endParaRPr/>
          </a:p>
        </p:txBody>
      </p:sp>
      <p:sp>
        <p:nvSpPr>
          <p:cNvPr id="122" name="Shape 122"/>
          <p:cNvSpPr txBox="1"/>
          <p:nvPr>
            <p:ph idx="1" type="body"/>
          </p:nvPr>
        </p:nvSpPr>
        <p:spPr>
          <a:xfrm>
            <a:off x="311700" y="1152475"/>
            <a:ext cx="46488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i="1" lang="en">
                <a:solidFill>
                  <a:srgbClr val="D9D9D9"/>
                </a:solidFill>
              </a:rPr>
              <a:t>"A microservice is an </a:t>
            </a:r>
            <a:r>
              <a:rPr i="1" lang="en">
                <a:solidFill>
                  <a:srgbClr val="000000"/>
                </a:solidFill>
              </a:rPr>
              <a:t>independently deployable</a:t>
            </a:r>
            <a:r>
              <a:rPr i="1" lang="en">
                <a:solidFill>
                  <a:srgbClr val="D9D9D9"/>
                </a:solidFill>
              </a:rPr>
              <a:t> component of </a:t>
            </a:r>
            <a:r>
              <a:rPr i="1" lang="en">
                <a:solidFill>
                  <a:srgbClr val="000000"/>
                </a:solidFill>
              </a:rPr>
              <a:t>bounded scope</a:t>
            </a:r>
            <a:r>
              <a:rPr i="1" lang="en">
                <a:solidFill>
                  <a:srgbClr val="D9D9D9"/>
                </a:solidFill>
              </a:rPr>
              <a:t> that supports interoperability through </a:t>
            </a:r>
            <a:r>
              <a:rPr i="1" lang="en">
                <a:solidFill>
                  <a:srgbClr val="000000"/>
                </a:solidFill>
              </a:rPr>
              <a:t>message-based</a:t>
            </a:r>
            <a:r>
              <a:rPr i="1" lang="en">
                <a:solidFill>
                  <a:srgbClr val="D9D9D9"/>
                </a:solidFill>
              </a:rPr>
              <a:t> communication. Microservice architecture is a style of engineering </a:t>
            </a:r>
            <a:r>
              <a:rPr i="1" lang="en">
                <a:solidFill>
                  <a:srgbClr val="000000"/>
                </a:solidFill>
              </a:rPr>
              <a:t>highly automated</a:t>
            </a:r>
            <a:r>
              <a:rPr i="1" lang="en">
                <a:solidFill>
                  <a:srgbClr val="D9D9D9"/>
                </a:solidFill>
              </a:rPr>
              <a:t>, </a:t>
            </a:r>
            <a:r>
              <a:rPr i="1" lang="en">
                <a:solidFill>
                  <a:srgbClr val="000000"/>
                </a:solidFill>
              </a:rPr>
              <a:t>evolvable</a:t>
            </a:r>
            <a:r>
              <a:rPr i="1" lang="en">
                <a:solidFill>
                  <a:srgbClr val="D9D9D9"/>
                </a:solidFill>
              </a:rPr>
              <a:t> software systems made up of capability-aligned microservices."</a:t>
            </a:r>
            <a:endParaRPr i="1">
              <a:solidFill>
                <a:srgbClr val="D9D9D9"/>
              </a:solidFill>
            </a:endParaRPr>
          </a:p>
        </p:txBody>
      </p:sp>
      <p:pic>
        <p:nvPicPr>
          <p:cNvPr id="123" name="Shape 123"/>
          <p:cNvPicPr preferRelativeResize="0"/>
          <p:nvPr/>
        </p:nvPicPr>
        <p:blipFill>
          <a:blip r:embed="rId3">
            <a:alphaModFix/>
          </a:blip>
          <a:stretch>
            <a:fillRect/>
          </a:stretch>
        </p:blipFill>
        <p:spPr>
          <a:xfrm>
            <a:off x="4794925" y="1017725"/>
            <a:ext cx="2105476" cy="2763172"/>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7" name="Shape 127"/>
        <p:cNvGrpSpPr/>
        <p:nvPr/>
      </p:nvGrpSpPr>
      <p:grpSpPr>
        <a:xfrm>
          <a:off x="0" y="0"/>
          <a:ext cx="0" cy="0"/>
          <a:chOff x="0" y="0"/>
          <a:chExt cx="0" cy="0"/>
        </a:xfrm>
      </p:grpSpPr>
      <p:sp>
        <p:nvSpPr>
          <p:cNvPr id="128" name="Shape 1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Microservices</a:t>
            </a:r>
            <a:endParaRPr/>
          </a:p>
        </p:txBody>
      </p:sp>
      <p:sp>
        <p:nvSpPr>
          <p:cNvPr id="129" name="Shape 129"/>
          <p:cNvSpPr txBox="1"/>
          <p:nvPr>
            <p:ph idx="1" type="body"/>
          </p:nvPr>
        </p:nvSpPr>
        <p:spPr>
          <a:xfrm>
            <a:off x="311700" y="1152475"/>
            <a:ext cx="43629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solidFill>
                  <a:srgbClr val="000000"/>
                </a:solidFill>
              </a:rPr>
              <a:t>I</a:t>
            </a:r>
            <a:r>
              <a:rPr lang="en">
                <a:solidFill>
                  <a:srgbClr val="000000"/>
                </a:solidFill>
              </a:rPr>
              <a:t>ndependently deployable</a:t>
            </a:r>
            <a:r>
              <a:rPr lang="en">
                <a:solidFill>
                  <a:srgbClr val="D9D9D9"/>
                </a:solidFill>
              </a:rPr>
              <a:t> </a:t>
            </a:r>
            <a:endParaRPr>
              <a:solidFill>
                <a:srgbClr val="D9D9D9"/>
              </a:solidFill>
            </a:endParaRPr>
          </a:p>
          <a:p>
            <a:pPr indent="-342900" lvl="0" marL="457200" rtl="0">
              <a:spcBef>
                <a:spcPts val="0"/>
              </a:spcBef>
              <a:spcAft>
                <a:spcPts val="0"/>
              </a:spcAft>
              <a:buSzPts val="1800"/>
              <a:buChar char="●"/>
            </a:pPr>
            <a:r>
              <a:rPr lang="en">
                <a:solidFill>
                  <a:srgbClr val="000000"/>
                </a:solidFill>
              </a:rPr>
              <a:t>B</a:t>
            </a:r>
            <a:r>
              <a:rPr lang="en">
                <a:solidFill>
                  <a:srgbClr val="000000"/>
                </a:solidFill>
              </a:rPr>
              <a:t>ounded scope</a:t>
            </a:r>
            <a:r>
              <a:rPr lang="en">
                <a:solidFill>
                  <a:srgbClr val="D9D9D9"/>
                </a:solidFill>
              </a:rPr>
              <a:t> </a:t>
            </a:r>
            <a:endParaRPr>
              <a:solidFill>
                <a:srgbClr val="D9D9D9"/>
              </a:solidFill>
            </a:endParaRPr>
          </a:p>
          <a:p>
            <a:pPr indent="-342900" lvl="0" marL="457200" rtl="0">
              <a:spcBef>
                <a:spcPts val="0"/>
              </a:spcBef>
              <a:spcAft>
                <a:spcPts val="0"/>
              </a:spcAft>
              <a:buSzPts val="1800"/>
              <a:buChar char="●"/>
            </a:pPr>
            <a:r>
              <a:rPr lang="en">
                <a:solidFill>
                  <a:srgbClr val="000000"/>
                </a:solidFill>
              </a:rPr>
              <a:t>M</a:t>
            </a:r>
            <a:r>
              <a:rPr lang="en">
                <a:solidFill>
                  <a:srgbClr val="000000"/>
                </a:solidFill>
              </a:rPr>
              <a:t>essage-based</a:t>
            </a:r>
            <a:r>
              <a:rPr lang="en">
                <a:solidFill>
                  <a:srgbClr val="D9D9D9"/>
                </a:solidFill>
              </a:rPr>
              <a:t> </a:t>
            </a:r>
            <a:endParaRPr>
              <a:solidFill>
                <a:srgbClr val="D9D9D9"/>
              </a:solidFill>
            </a:endParaRPr>
          </a:p>
          <a:p>
            <a:pPr indent="-342900" lvl="0" marL="457200" rtl="0">
              <a:spcBef>
                <a:spcPts val="0"/>
              </a:spcBef>
              <a:spcAft>
                <a:spcPts val="0"/>
              </a:spcAft>
              <a:buSzPts val="1800"/>
              <a:buChar char="●"/>
            </a:pPr>
            <a:r>
              <a:rPr lang="en">
                <a:solidFill>
                  <a:srgbClr val="000000"/>
                </a:solidFill>
              </a:rPr>
              <a:t>H</a:t>
            </a:r>
            <a:r>
              <a:rPr lang="en">
                <a:solidFill>
                  <a:srgbClr val="000000"/>
                </a:solidFill>
              </a:rPr>
              <a:t>ighly automated</a:t>
            </a:r>
            <a:r>
              <a:rPr lang="en">
                <a:solidFill>
                  <a:srgbClr val="D9D9D9"/>
                </a:solidFill>
              </a:rPr>
              <a:t> </a:t>
            </a:r>
            <a:endParaRPr>
              <a:solidFill>
                <a:srgbClr val="D9D9D9"/>
              </a:solidFill>
            </a:endParaRPr>
          </a:p>
          <a:p>
            <a:pPr indent="-342900" lvl="0" marL="457200" rtl="0">
              <a:spcBef>
                <a:spcPts val="0"/>
              </a:spcBef>
              <a:spcAft>
                <a:spcPts val="0"/>
              </a:spcAft>
              <a:buSzPts val="1800"/>
              <a:buChar char="●"/>
            </a:pPr>
            <a:r>
              <a:rPr lang="en">
                <a:solidFill>
                  <a:srgbClr val="000000"/>
                </a:solidFill>
              </a:rPr>
              <a:t>E</a:t>
            </a:r>
            <a:r>
              <a:rPr lang="en">
                <a:solidFill>
                  <a:srgbClr val="000000"/>
                </a:solidFill>
              </a:rPr>
              <a:t>volvable</a:t>
            </a:r>
            <a:r>
              <a:rPr lang="en">
                <a:solidFill>
                  <a:srgbClr val="D9D9D9"/>
                </a:solidFill>
              </a:rPr>
              <a:t> </a:t>
            </a:r>
            <a:endParaRPr>
              <a:solidFill>
                <a:srgbClr val="D9D9D9"/>
              </a:solidFill>
            </a:endParaRPr>
          </a:p>
        </p:txBody>
      </p:sp>
      <p:pic>
        <p:nvPicPr>
          <p:cNvPr id="130" name="Shape 130"/>
          <p:cNvPicPr preferRelativeResize="0"/>
          <p:nvPr/>
        </p:nvPicPr>
        <p:blipFill>
          <a:blip r:embed="rId3">
            <a:alphaModFix/>
          </a:blip>
          <a:stretch>
            <a:fillRect/>
          </a:stretch>
        </p:blipFill>
        <p:spPr>
          <a:xfrm>
            <a:off x="4794925" y="1017725"/>
            <a:ext cx="2105476" cy="2763172"/>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Shape 1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RESTful-ness</a:t>
            </a:r>
            <a:endParaRPr/>
          </a:p>
        </p:txBody>
      </p:sp>
      <p:sp>
        <p:nvSpPr>
          <p:cNvPr id="136" name="Shape 136"/>
          <p:cNvSpPr txBox="1"/>
          <p:nvPr>
            <p:ph idx="1" type="body"/>
          </p:nvPr>
        </p:nvSpPr>
        <p:spPr>
          <a:xfrm>
            <a:off x="311700" y="1152475"/>
            <a:ext cx="47205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i="1" lang="en"/>
              <a:t>"This dissertation defines a framework for understanding software architecture via architectural styles and demonstrates how styles can be used to guide the architectural design of network-based application software." </a:t>
            </a:r>
            <a:endParaRPr i="1"/>
          </a:p>
          <a:p>
            <a:pPr indent="0" lvl="0" marL="0">
              <a:spcBef>
                <a:spcPts val="1600"/>
              </a:spcBef>
              <a:spcAft>
                <a:spcPts val="0"/>
              </a:spcAft>
              <a:buClr>
                <a:schemeClr val="dk1"/>
              </a:buClr>
              <a:buSzPts val="1100"/>
              <a:buFont typeface="Arial"/>
              <a:buNone/>
            </a:pPr>
            <a:r>
              <a:rPr lang="en"/>
              <a:t>- Fielding, 2000</a:t>
            </a:r>
            <a:endParaRPr/>
          </a:p>
          <a:p>
            <a:pPr indent="0" lvl="0" marL="0">
              <a:spcBef>
                <a:spcPts val="1600"/>
              </a:spcBef>
              <a:spcAft>
                <a:spcPts val="0"/>
              </a:spcAft>
              <a:buClr>
                <a:schemeClr val="dk1"/>
              </a:buClr>
              <a:buSzPts val="1100"/>
              <a:buFont typeface="Arial"/>
              <a:buNone/>
            </a:pPr>
            <a:r>
              <a:t/>
            </a:r>
            <a:endParaRPr/>
          </a:p>
          <a:p>
            <a:pPr indent="0" lvl="0" marL="0">
              <a:spcBef>
                <a:spcPts val="1600"/>
              </a:spcBef>
              <a:spcAft>
                <a:spcPts val="1600"/>
              </a:spcAft>
              <a:buNone/>
            </a:pPr>
            <a:r>
              <a:t/>
            </a:r>
            <a:endParaRPr/>
          </a:p>
        </p:txBody>
      </p:sp>
      <p:pic>
        <p:nvPicPr>
          <p:cNvPr id="137" name="Shape 137"/>
          <p:cNvPicPr preferRelativeResize="0"/>
          <p:nvPr/>
        </p:nvPicPr>
        <p:blipFill>
          <a:blip r:embed="rId3">
            <a:alphaModFix/>
          </a:blip>
          <a:stretch>
            <a:fillRect/>
          </a:stretch>
        </p:blipFill>
        <p:spPr>
          <a:xfrm>
            <a:off x="5032200" y="1017725"/>
            <a:ext cx="3807001" cy="2579078"/>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Shape 14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RESTful-ness</a:t>
            </a:r>
            <a:endParaRPr/>
          </a:p>
        </p:txBody>
      </p:sp>
      <p:sp>
        <p:nvSpPr>
          <p:cNvPr id="143" name="Shape 143"/>
          <p:cNvSpPr txBox="1"/>
          <p:nvPr>
            <p:ph idx="1" type="body"/>
          </p:nvPr>
        </p:nvSpPr>
        <p:spPr>
          <a:xfrm>
            <a:off x="311700" y="1152475"/>
            <a:ext cx="47205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a:solidFill>
                  <a:srgbClr val="D9D9D9"/>
                </a:solidFill>
              </a:rPr>
              <a:t>"This dissertation defines a framework for </a:t>
            </a:r>
            <a:r>
              <a:rPr i="1" lang="en">
                <a:solidFill>
                  <a:srgbClr val="000000"/>
                </a:solidFill>
              </a:rPr>
              <a:t>understanding software architecture</a:t>
            </a:r>
            <a:r>
              <a:rPr i="1" lang="en">
                <a:solidFill>
                  <a:srgbClr val="D9D9D9"/>
                </a:solidFill>
              </a:rPr>
              <a:t> via architectural styles and demonstrates how styles can be used to guide the architectural design of network-based application software." </a:t>
            </a:r>
            <a:endParaRPr i="1">
              <a:solidFill>
                <a:srgbClr val="D9D9D9"/>
              </a:solidFill>
            </a:endParaRPr>
          </a:p>
          <a:p>
            <a:pPr indent="0" lvl="0" marL="0" rtl="0">
              <a:spcBef>
                <a:spcPts val="1600"/>
              </a:spcBef>
              <a:spcAft>
                <a:spcPts val="0"/>
              </a:spcAft>
              <a:buNone/>
            </a:pPr>
            <a:r>
              <a:rPr lang="en"/>
              <a:t>- Fielding, 2000</a:t>
            </a:r>
            <a:endParaRPr/>
          </a:p>
          <a:p>
            <a:pPr indent="0" lvl="0" marL="0" rtl="0">
              <a:spcBef>
                <a:spcPts val="1600"/>
              </a:spcBef>
              <a:spcAft>
                <a:spcPts val="0"/>
              </a:spcAft>
              <a:buNone/>
            </a:pPr>
            <a:r>
              <a:t/>
            </a:r>
            <a:endParaRPr/>
          </a:p>
          <a:p>
            <a:pPr indent="0" lvl="0" marL="0" rtl="0">
              <a:spcBef>
                <a:spcPts val="1600"/>
              </a:spcBef>
              <a:spcAft>
                <a:spcPts val="1600"/>
              </a:spcAft>
              <a:buNone/>
            </a:pPr>
            <a:r>
              <a:t/>
            </a:r>
            <a:endParaRPr/>
          </a:p>
        </p:txBody>
      </p:sp>
      <p:pic>
        <p:nvPicPr>
          <p:cNvPr id="144" name="Shape 144"/>
          <p:cNvPicPr preferRelativeResize="0"/>
          <p:nvPr/>
        </p:nvPicPr>
        <p:blipFill>
          <a:blip r:embed="rId3">
            <a:alphaModFix/>
          </a:blip>
          <a:stretch>
            <a:fillRect/>
          </a:stretch>
        </p:blipFill>
        <p:spPr>
          <a:xfrm>
            <a:off x="5032200" y="1017725"/>
            <a:ext cx="3807001" cy="2579078"/>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Shape 14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t>RESTful-ness</a:t>
            </a:r>
            <a:endParaRPr/>
          </a:p>
          <a:p>
            <a:pPr indent="0" lvl="0" marL="0" rtl="0">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Shape 15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RESTful-ness</a:t>
            </a:r>
            <a:endParaRPr/>
          </a:p>
          <a:p>
            <a:pPr indent="0" lvl="0" marL="0" rtl="0">
              <a:spcBef>
                <a:spcPts val="0"/>
              </a:spcBef>
              <a:spcAft>
                <a:spcPts val="0"/>
              </a:spcAft>
              <a:buNone/>
            </a:pPr>
            <a:r>
              <a:t/>
            </a:r>
            <a:endParaRPr/>
          </a:p>
        </p:txBody>
      </p:sp>
      <p:sp>
        <p:nvSpPr>
          <p:cNvPr id="155" name="Shape 155"/>
          <p:cNvSpPr txBox="1"/>
          <p:nvPr>
            <p:ph idx="1" type="body"/>
          </p:nvPr>
        </p:nvSpPr>
        <p:spPr>
          <a:xfrm>
            <a:off x="864400" y="1063375"/>
            <a:ext cx="2025300" cy="2904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t>Properties</a:t>
            </a:r>
            <a:endParaRPr b="1"/>
          </a:p>
          <a:p>
            <a:pPr indent="-342900" lvl="0" marL="457200" rtl="0">
              <a:spcBef>
                <a:spcPts val="1600"/>
              </a:spcBef>
              <a:spcAft>
                <a:spcPts val="0"/>
              </a:spcAft>
              <a:buSzPts val="1800"/>
              <a:buChar char="●"/>
            </a:pPr>
            <a:r>
              <a:rPr lang="en"/>
              <a:t>Performance</a:t>
            </a:r>
            <a:endParaRPr/>
          </a:p>
          <a:p>
            <a:pPr indent="-342900" lvl="0" marL="457200" rtl="0">
              <a:spcBef>
                <a:spcPts val="0"/>
              </a:spcBef>
              <a:spcAft>
                <a:spcPts val="0"/>
              </a:spcAft>
              <a:buSzPts val="1800"/>
              <a:buChar char="●"/>
            </a:pPr>
            <a:r>
              <a:rPr lang="en"/>
              <a:t>Scalability</a:t>
            </a:r>
            <a:endParaRPr/>
          </a:p>
          <a:p>
            <a:pPr indent="-342900" lvl="0" marL="457200" rtl="0">
              <a:spcBef>
                <a:spcPts val="0"/>
              </a:spcBef>
              <a:spcAft>
                <a:spcPts val="0"/>
              </a:spcAft>
              <a:buSzPts val="1800"/>
              <a:buChar char="●"/>
            </a:pPr>
            <a:r>
              <a:rPr lang="en"/>
              <a:t>Simplicity</a:t>
            </a:r>
            <a:endParaRPr/>
          </a:p>
          <a:p>
            <a:pPr indent="-342900" lvl="0" marL="457200" rtl="0">
              <a:spcBef>
                <a:spcPts val="0"/>
              </a:spcBef>
              <a:spcAft>
                <a:spcPts val="0"/>
              </a:spcAft>
              <a:buSzPts val="1800"/>
              <a:buChar char="●"/>
            </a:pPr>
            <a:r>
              <a:rPr lang="en"/>
              <a:t>Modifiability</a:t>
            </a:r>
            <a:endParaRPr/>
          </a:p>
          <a:p>
            <a:pPr indent="-342900" lvl="0" marL="457200" rtl="0">
              <a:spcBef>
                <a:spcPts val="0"/>
              </a:spcBef>
              <a:spcAft>
                <a:spcPts val="0"/>
              </a:spcAft>
              <a:buSzPts val="1800"/>
              <a:buChar char="●"/>
            </a:pPr>
            <a:r>
              <a:rPr lang="en"/>
              <a:t>Visibility</a:t>
            </a:r>
            <a:endParaRPr/>
          </a:p>
          <a:p>
            <a:pPr indent="-342900" lvl="0" marL="457200" rtl="0">
              <a:spcBef>
                <a:spcPts val="0"/>
              </a:spcBef>
              <a:spcAft>
                <a:spcPts val="0"/>
              </a:spcAft>
              <a:buSzPts val="1800"/>
              <a:buChar char="●"/>
            </a:pPr>
            <a:r>
              <a:rPr lang="en"/>
              <a:t>Portability</a:t>
            </a:r>
            <a:endParaRPr/>
          </a:p>
          <a:p>
            <a:pPr indent="-342900" lvl="0" marL="457200" rtl="0">
              <a:spcBef>
                <a:spcPts val="0"/>
              </a:spcBef>
              <a:spcAft>
                <a:spcPts val="0"/>
              </a:spcAft>
              <a:buSzPts val="1800"/>
              <a:buChar char="●"/>
            </a:pPr>
            <a:r>
              <a:rPr lang="en"/>
              <a:t>Reliability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Shape 16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t>RESTful-ness</a:t>
            </a:r>
            <a:endParaRPr/>
          </a:p>
          <a:p>
            <a:pPr indent="0" lvl="0" marL="0" rtl="0">
              <a:spcBef>
                <a:spcPts val="0"/>
              </a:spcBef>
              <a:spcAft>
                <a:spcPts val="0"/>
              </a:spcAft>
              <a:buNone/>
            </a:pPr>
            <a:r>
              <a:t/>
            </a:r>
            <a:endParaRPr/>
          </a:p>
        </p:txBody>
      </p:sp>
      <p:sp>
        <p:nvSpPr>
          <p:cNvPr id="161" name="Shape 161"/>
          <p:cNvSpPr txBox="1"/>
          <p:nvPr>
            <p:ph idx="1" type="body"/>
          </p:nvPr>
        </p:nvSpPr>
        <p:spPr>
          <a:xfrm>
            <a:off x="864400" y="1063375"/>
            <a:ext cx="2025300" cy="2904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t>Properties</a:t>
            </a:r>
            <a:endParaRPr b="1"/>
          </a:p>
          <a:p>
            <a:pPr indent="-342900" lvl="0" marL="457200" rtl="0">
              <a:spcBef>
                <a:spcPts val="1600"/>
              </a:spcBef>
              <a:spcAft>
                <a:spcPts val="0"/>
              </a:spcAft>
              <a:buSzPts val="1800"/>
              <a:buChar char="●"/>
            </a:pPr>
            <a:r>
              <a:rPr lang="en"/>
              <a:t>Performance</a:t>
            </a:r>
            <a:endParaRPr/>
          </a:p>
          <a:p>
            <a:pPr indent="-342900" lvl="0" marL="457200" rtl="0">
              <a:spcBef>
                <a:spcPts val="0"/>
              </a:spcBef>
              <a:spcAft>
                <a:spcPts val="0"/>
              </a:spcAft>
              <a:buSzPts val="1800"/>
              <a:buChar char="●"/>
            </a:pPr>
            <a:r>
              <a:rPr lang="en"/>
              <a:t>Scalability</a:t>
            </a:r>
            <a:endParaRPr/>
          </a:p>
          <a:p>
            <a:pPr indent="-342900" lvl="0" marL="457200" rtl="0">
              <a:spcBef>
                <a:spcPts val="0"/>
              </a:spcBef>
              <a:spcAft>
                <a:spcPts val="0"/>
              </a:spcAft>
              <a:buSzPts val="1800"/>
              <a:buChar char="●"/>
            </a:pPr>
            <a:r>
              <a:rPr lang="en"/>
              <a:t>Simplicity</a:t>
            </a:r>
            <a:endParaRPr/>
          </a:p>
          <a:p>
            <a:pPr indent="-342900" lvl="0" marL="457200" rtl="0">
              <a:spcBef>
                <a:spcPts val="0"/>
              </a:spcBef>
              <a:spcAft>
                <a:spcPts val="0"/>
              </a:spcAft>
              <a:buSzPts val="1800"/>
              <a:buChar char="●"/>
            </a:pPr>
            <a:r>
              <a:rPr lang="en"/>
              <a:t>Modifiability</a:t>
            </a:r>
            <a:endParaRPr/>
          </a:p>
          <a:p>
            <a:pPr indent="-342900" lvl="0" marL="457200" rtl="0">
              <a:spcBef>
                <a:spcPts val="0"/>
              </a:spcBef>
              <a:spcAft>
                <a:spcPts val="0"/>
              </a:spcAft>
              <a:buSzPts val="1800"/>
              <a:buChar char="●"/>
            </a:pPr>
            <a:r>
              <a:rPr lang="en"/>
              <a:t>Visibility</a:t>
            </a:r>
            <a:endParaRPr/>
          </a:p>
          <a:p>
            <a:pPr indent="-342900" lvl="0" marL="457200" rtl="0">
              <a:spcBef>
                <a:spcPts val="0"/>
              </a:spcBef>
              <a:spcAft>
                <a:spcPts val="0"/>
              </a:spcAft>
              <a:buSzPts val="1800"/>
              <a:buChar char="●"/>
            </a:pPr>
            <a:r>
              <a:rPr lang="en"/>
              <a:t>Portability</a:t>
            </a:r>
            <a:endParaRPr/>
          </a:p>
          <a:p>
            <a:pPr indent="-342900" lvl="0" marL="457200" rtl="0">
              <a:spcBef>
                <a:spcPts val="0"/>
              </a:spcBef>
              <a:spcAft>
                <a:spcPts val="0"/>
              </a:spcAft>
              <a:buSzPts val="1800"/>
              <a:buChar char="●"/>
            </a:pPr>
            <a:r>
              <a:rPr lang="en"/>
              <a:t>Reliability</a:t>
            </a:r>
            <a:endParaRPr/>
          </a:p>
        </p:txBody>
      </p:sp>
      <p:sp>
        <p:nvSpPr>
          <p:cNvPr id="162" name="Shape 162"/>
          <p:cNvSpPr txBox="1"/>
          <p:nvPr>
            <p:ph idx="1" type="body"/>
          </p:nvPr>
        </p:nvSpPr>
        <p:spPr>
          <a:xfrm>
            <a:off x="2889600" y="1063375"/>
            <a:ext cx="3104400" cy="2571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t>+   Requirements</a:t>
            </a:r>
            <a:endParaRPr b="1"/>
          </a:p>
          <a:p>
            <a:pPr indent="-342900" lvl="0" marL="457200" rtl="0">
              <a:spcBef>
                <a:spcPts val="1600"/>
              </a:spcBef>
              <a:spcAft>
                <a:spcPts val="0"/>
              </a:spcAft>
              <a:buSzPts val="1800"/>
              <a:buChar char="●"/>
            </a:pPr>
            <a:r>
              <a:rPr lang="en"/>
              <a:t>Low-Entry Barrier</a:t>
            </a:r>
            <a:endParaRPr/>
          </a:p>
          <a:p>
            <a:pPr indent="-342900" lvl="0" marL="457200" rtl="0">
              <a:spcBef>
                <a:spcPts val="0"/>
              </a:spcBef>
              <a:spcAft>
                <a:spcPts val="0"/>
              </a:spcAft>
              <a:buSzPts val="1800"/>
              <a:buChar char="●"/>
            </a:pPr>
            <a:r>
              <a:rPr lang="en"/>
              <a:t>Extensibility</a:t>
            </a:r>
            <a:endParaRPr/>
          </a:p>
          <a:p>
            <a:pPr indent="-342900" lvl="0" marL="457200" rtl="0">
              <a:spcBef>
                <a:spcPts val="0"/>
              </a:spcBef>
              <a:spcAft>
                <a:spcPts val="0"/>
              </a:spcAft>
              <a:buSzPts val="1800"/>
              <a:buChar char="●"/>
            </a:pPr>
            <a:r>
              <a:rPr lang="en"/>
              <a:t>Distributed Hypermedia</a:t>
            </a:r>
            <a:endParaRPr/>
          </a:p>
          <a:p>
            <a:pPr indent="-342900" lvl="0" marL="457200" rtl="0">
              <a:spcBef>
                <a:spcPts val="0"/>
              </a:spcBef>
              <a:spcAft>
                <a:spcPts val="0"/>
              </a:spcAft>
              <a:buSzPts val="1800"/>
              <a:buChar char="●"/>
            </a:pPr>
            <a:r>
              <a:rPr lang="en"/>
              <a:t>Internet Scale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6" name="Shape 166"/>
        <p:cNvGrpSpPr/>
        <p:nvPr/>
      </p:nvGrpSpPr>
      <p:grpSpPr>
        <a:xfrm>
          <a:off x="0" y="0"/>
          <a:ext cx="0" cy="0"/>
          <a:chOff x="0" y="0"/>
          <a:chExt cx="0" cy="0"/>
        </a:xfrm>
      </p:grpSpPr>
      <p:sp>
        <p:nvSpPr>
          <p:cNvPr id="167" name="Shape 16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lang="en"/>
              <a:t>RESTful-ness</a:t>
            </a:r>
            <a:endParaRPr/>
          </a:p>
          <a:p>
            <a:pPr indent="0" lvl="0" marL="0" rtl="0">
              <a:spcBef>
                <a:spcPts val="0"/>
              </a:spcBef>
              <a:spcAft>
                <a:spcPts val="0"/>
              </a:spcAft>
              <a:buNone/>
            </a:pPr>
            <a:r>
              <a:t/>
            </a:r>
            <a:endParaRPr/>
          </a:p>
        </p:txBody>
      </p:sp>
      <p:sp>
        <p:nvSpPr>
          <p:cNvPr id="168" name="Shape 168"/>
          <p:cNvSpPr txBox="1"/>
          <p:nvPr>
            <p:ph idx="1" type="body"/>
          </p:nvPr>
        </p:nvSpPr>
        <p:spPr>
          <a:xfrm>
            <a:off x="864400" y="1063375"/>
            <a:ext cx="2025300" cy="29046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t>Properties</a:t>
            </a:r>
            <a:endParaRPr b="1"/>
          </a:p>
          <a:p>
            <a:pPr indent="-342900" lvl="0" marL="457200" rtl="0">
              <a:spcBef>
                <a:spcPts val="1600"/>
              </a:spcBef>
              <a:spcAft>
                <a:spcPts val="0"/>
              </a:spcAft>
              <a:buSzPts val="1800"/>
              <a:buChar char="●"/>
            </a:pPr>
            <a:r>
              <a:rPr lang="en"/>
              <a:t>Performance</a:t>
            </a:r>
            <a:endParaRPr/>
          </a:p>
          <a:p>
            <a:pPr indent="-342900" lvl="0" marL="457200" rtl="0">
              <a:spcBef>
                <a:spcPts val="0"/>
              </a:spcBef>
              <a:spcAft>
                <a:spcPts val="0"/>
              </a:spcAft>
              <a:buSzPts val="1800"/>
              <a:buChar char="●"/>
            </a:pPr>
            <a:r>
              <a:rPr lang="en"/>
              <a:t>Scalability</a:t>
            </a:r>
            <a:endParaRPr/>
          </a:p>
          <a:p>
            <a:pPr indent="-342900" lvl="0" marL="457200" rtl="0">
              <a:spcBef>
                <a:spcPts val="0"/>
              </a:spcBef>
              <a:spcAft>
                <a:spcPts val="0"/>
              </a:spcAft>
              <a:buSzPts val="1800"/>
              <a:buChar char="●"/>
            </a:pPr>
            <a:r>
              <a:rPr lang="en"/>
              <a:t>Simplicity</a:t>
            </a:r>
            <a:endParaRPr/>
          </a:p>
          <a:p>
            <a:pPr indent="-342900" lvl="0" marL="457200" rtl="0">
              <a:spcBef>
                <a:spcPts val="0"/>
              </a:spcBef>
              <a:spcAft>
                <a:spcPts val="0"/>
              </a:spcAft>
              <a:buSzPts val="1800"/>
              <a:buChar char="●"/>
            </a:pPr>
            <a:r>
              <a:rPr lang="en"/>
              <a:t>Modifiability</a:t>
            </a:r>
            <a:endParaRPr/>
          </a:p>
          <a:p>
            <a:pPr indent="-342900" lvl="0" marL="457200" rtl="0">
              <a:spcBef>
                <a:spcPts val="0"/>
              </a:spcBef>
              <a:spcAft>
                <a:spcPts val="0"/>
              </a:spcAft>
              <a:buSzPts val="1800"/>
              <a:buChar char="●"/>
            </a:pPr>
            <a:r>
              <a:rPr lang="en"/>
              <a:t>Visibility</a:t>
            </a:r>
            <a:endParaRPr/>
          </a:p>
          <a:p>
            <a:pPr indent="-342900" lvl="0" marL="457200" rtl="0">
              <a:spcBef>
                <a:spcPts val="0"/>
              </a:spcBef>
              <a:spcAft>
                <a:spcPts val="0"/>
              </a:spcAft>
              <a:buSzPts val="1800"/>
              <a:buChar char="●"/>
            </a:pPr>
            <a:r>
              <a:rPr lang="en"/>
              <a:t>Portability</a:t>
            </a:r>
            <a:endParaRPr/>
          </a:p>
          <a:p>
            <a:pPr indent="-342900" lvl="0" marL="457200" rtl="0">
              <a:spcBef>
                <a:spcPts val="0"/>
              </a:spcBef>
              <a:spcAft>
                <a:spcPts val="0"/>
              </a:spcAft>
              <a:buSzPts val="1800"/>
              <a:buChar char="●"/>
            </a:pPr>
            <a:r>
              <a:rPr lang="en"/>
              <a:t>Reliability</a:t>
            </a:r>
            <a:endParaRPr/>
          </a:p>
        </p:txBody>
      </p:sp>
      <p:sp>
        <p:nvSpPr>
          <p:cNvPr id="169" name="Shape 169"/>
          <p:cNvSpPr txBox="1"/>
          <p:nvPr>
            <p:ph idx="1" type="body"/>
          </p:nvPr>
        </p:nvSpPr>
        <p:spPr>
          <a:xfrm>
            <a:off x="2889600" y="1063375"/>
            <a:ext cx="3104400" cy="25713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t>+   Requirements</a:t>
            </a:r>
            <a:endParaRPr b="1"/>
          </a:p>
          <a:p>
            <a:pPr indent="-342900" lvl="0" marL="457200" rtl="0">
              <a:spcBef>
                <a:spcPts val="1600"/>
              </a:spcBef>
              <a:spcAft>
                <a:spcPts val="0"/>
              </a:spcAft>
              <a:buSzPts val="1800"/>
              <a:buChar char="●"/>
            </a:pPr>
            <a:r>
              <a:rPr lang="en"/>
              <a:t>Low-Entry Barrier</a:t>
            </a:r>
            <a:endParaRPr/>
          </a:p>
          <a:p>
            <a:pPr indent="-342900" lvl="0" marL="457200" rtl="0">
              <a:spcBef>
                <a:spcPts val="0"/>
              </a:spcBef>
              <a:spcAft>
                <a:spcPts val="0"/>
              </a:spcAft>
              <a:buSzPts val="1800"/>
              <a:buChar char="●"/>
            </a:pPr>
            <a:r>
              <a:rPr lang="en"/>
              <a:t>Extensibility</a:t>
            </a:r>
            <a:endParaRPr/>
          </a:p>
          <a:p>
            <a:pPr indent="-342900" lvl="0" marL="457200" rtl="0">
              <a:spcBef>
                <a:spcPts val="0"/>
              </a:spcBef>
              <a:spcAft>
                <a:spcPts val="0"/>
              </a:spcAft>
              <a:buSzPts val="1800"/>
              <a:buChar char="●"/>
            </a:pPr>
            <a:r>
              <a:rPr lang="en"/>
              <a:t>Distributed Hypermedia</a:t>
            </a:r>
            <a:endParaRPr/>
          </a:p>
          <a:p>
            <a:pPr indent="-342900" lvl="0" marL="457200" rtl="0">
              <a:spcBef>
                <a:spcPts val="0"/>
              </a:spcBef>
              <a:spcAft>
                <a:spcPts val="0"/>
              </a:spcAft>
              <a:buSzPts val="1800"/>
              <a:buChar char="●"/>
            </a:pPr>
            <a:r>
              <a:rPr lang="en"/>
              <a:t>Internet Scale</a:t>
            </a:r>
            <a:endParaRPr/>
          </a:p>
        </p:txBody>
      </p:sp>
      <p:sp>
        <p:nvSpPr>
          <p:cNvPr id="170" name="Shape 170"/>
          <p:cNvSpPr txBox="1"/>
          <p:nvPr>
            <p:ph idx="1" type="body"/>
          </p:nvPr>
        </p:nvSpPr>
        <p:spPr>
          <a:xfrm>
            <a:off x="5872950" y="1063375"/>
            <a:ext cx="3052200" cy="2633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b="1" lang="en"/>
              <a:t>=   Constraints</a:t>
            </a:r>
            <a:endParaRPr b="1"/>
          </a:p>
          <a:p>
            <a:pPr indent="-342900" lvl="0" marL="457200" rtl="0">
              <a:spcBef>
                <a:spcPts val="1600"/>
              </a:spcBef>
              <a:spcAft>
                <a:spcPts val="0"/>
              </a:spcAft>
              <a:buSzPts val="1800"/>
              <a:buChar char="●"/>
            </a:pPr>
            <a:r>
              <a:rPr lang="en"/>
              <a:t>Client-Server</a:t>
            </a:r>
            <a:endParaRPr/>
          </a:p>
          <a:p>
            <a:pPr indent="-342900" lvl="0" marL="457200" rtl="0">
              <a:spcBef>
                <a:spcPts val="0"/>
              </a:spcBef>
              <a:spcAft>
                <a:spcPts val="0"/>
              </a:spcAft>
              <a:buSzPts val="1800"/>
              <a:buChar char="●"/>
            </a:pPr>
            <a:r>
              <a:rPr lang="en"/>
              <a:t>Stateless</a:t>
            </a:r>
            <a:endParaRPr/>
          </a:p>
          <a:p>
            <a:pPr indent="-342900" lvl="0" marL="457200" rtl="0">
              <a:spcBef>
                <a:spcPts val="0"/>
              </a:spcBef>
              <a:spcAft>
                <a:spcPts val="0"/>
              </a:spcAft>
              <a:buSzPts val="1800"/>
              <a:buChar char="●"/>
            </a:pPr>
            <a:r>
              <a:rPr lang="en"/>
              <a:t>Cache</a:t>
            </a:r>
            <a:endParaRPr/>
          </a:p>
          <a:p>
            <a:pPr indent="-342900" lvl="0" marL="457200" rtl="0">
              <a:spcBef>
                <a:spcPts val="0"/>
              </a:spcBef>
              <a:spcAft>
                <a:spcPts val="0"/>
              </a:spcAft>
              <a:buSzPts val="1800"/>
              <a:buChar char="●"/>
            </a:pPr>
            <a:r>
              <a:rPr lang="en"/>
              <a:t>Uniform Interface</a:t>
            </a:r>
            <a:endParaRPr/>
          </a:p>
          <a:p>
            <a:pPr indent="-342900" lvl="0" marL="457200" rtl="0">
              <a:spcBef>
                <a:spcPts val="0"/>
              </a:spcBef>
              <a:spcAft>
                <a:spcPts val="0"/>
              </a:spcAft>
              <a:buSzPts val="1800"/>
              <a:buChar char="●"/>
            </a:pPr>
            <a:r>
              <a:rPr lang="en"/>
              <a:t>Layered System</a:t>
            </a:r>
            <a:endParaRPr/>
          </a:p>
          <a:p>
            <a:pPr indent="-342900" lvl="0" marL="457200" rtl="0">
              <a:spcBef>
                <a:spcPts val="0"/>
              </a:spcBef>
              <a:spcAft>
                <a:spcPts val="0"/>
              </a:spcAft>
              <a:buSzPts val="1800"/>
              <a:buChar char="●"/>
            </a:pPr>
            <a:r>
              <a:rPr lang="en"/>
              <a:t>Code on Demand</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0" st="0"/>
                                            </p:txEl>
                                          </p:spTgt>
                                        </p:tgtEl>
                                        <p:attrNameLst>
                                          <p:attrName>style.visibility</p:attrName>
                                        </p:attrNameLst>
                                      </p:cBhvr>
                                      <p:to>
                                        <p:strVal val="visible"/>
                                      </p:to>
                                    </p:set>
                                    <p:animEffect filter="fade" transition="in">
                                      <p:cBhvr>
                                        <p:cTn dur="1000"/>
                                        <p:tgtEl>
                                          <p:spTgt spid="1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1" st="1"/>
                                            </p:txEl>
                                          </p:spTgt>
                                        </p:tgtEl>
                                        <p:attrNameLst>
                                          <p:attrName>style.visibility</p:attrName>
                                        </p:attrNameLst>
                                      </p:cBhvr>
                                      <p:to>
                                        <p:strVal val="visible"/>
                                      </p:to>
                                    </p:set>
                                    <p:animEffect filter="fade" transition="in">
                                      <p:cBhvr>
                                        <p:cTn dur="1000"/>
                                        <p:tgtEl>
                                          <p:spTgt spid="170">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2" st="2"/>
                                            </p:txEl>
                                          </p:spTgt>
                                        </p:tgtEl>
                                        <p:attrNameLst>
                                          <p:attrName>style.visibility</p:attrName>
                                        </p:attrNameLst>
                                      </p:cBhvr>
                                      <p:to>
                                        <p:strVal val="visible"/>
                                      </p:to>
                                    </p:set>
                                    <p:animEffect filter="fade" transition="in">
                                      <p:cBhvr>
                                        <p:cTn dur="1000"/>
                                        <p:tgtEl>
                                          <p:spTgt spid="170">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3" st="3"/>
                                            </p:txEl>
                                          </p:spTgt>
                                        </p:tgtEl>
                                        <p:attrNameLst>
                                          <p:attrName>style.visibility</p:attrName>
                                        </p:attrNameLst>
                                      </p:cBhvr>
                                      <p:to>
                                        <p:strVal val="visible"/>
                                      </p:to>
                                    </p:set>
                                    <p:animEffect filter="fade" transition="in">
                                      <p:cBhvr>
                                        <p:cTn dur="1000"/>
                                        <p:tgtEl>
                                          <p:spTgt spid="170">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4" st="4"/>
                                            </p:txEl>
                                          </p:spTgt>
                                        </p:tgtEl>
                                        <p:attrNameLst>
                                          <p:attrName>style.visibility</p:attrName>
                                        </p:attrNameLst>
                                      </p:cBhvr>
                                      <p:to>
                                        <p:strVal val="visible"/>
                                      </p:to>
                                    </p:set>
                                    <p:animEffect filter="fade" transition="in">
                                      <p:cBhvr>
                                        <p:cTn dur="1000"/>
                                        <p:tgtEl>
                                          <p:spTgt spid="170">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5" st="5"/>
                                            </p:txEl>
                                          </p:spTgt>
                                        </p:tgtEl>
                                        <p:attrNameLst>
                                          <p:attrName>style.visibility</p:attrName>
                                        </p:attrNameLst>
                                      </p:cBhvr>
                                      <p:to>
                                        <p:strVal val="visible"/>
                                      </p:to>
                                    </p:set>
                                    <p:animEffect filter="fade" transition="in">
                                      <p:cBhvr>
                                        <p:cTn dur="1000"/>
                                        <p:tgtEl>
                                          <p:spTgt spid="170">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xEl>
                                              <p:pRg end="6" st="6"/>
                                            </p:txEl>
                                          </p:spTgt>
                                        </p:tgtEl>
                                        <p:attrNameLst>
                                          <p:attrName>style.visibility</p:attrName>
                                        </p:attrNameLst>
                                      </p:cBhvr>
                                      <p:to>
                                        <p:strVal val="visible"/>
                                      </p:to>
                                    </p:set>
                                    <p:animEffect filter="fade" transition="in">
                                      <p:cBhvr>
                                        <p:cTn dur="1000"/>
                                        <p:tgtEl>
                                          <p:spTgt spid="170">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Shape 17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RESTful-ness</a:t>
            </a:r>
            <a:endParaRPr/>
          </a:p>
        </p:txBody>
      </p:sp>
      <p:sp>
        <p:nvSpPr>
          <p:cNvPr id="176" name="Shape 176"/>
          <p:cNvSpPr txBox="1"/>
          <p:nvPr>
            <p:ph idx="1" type="body"/>
          </p:nvPr>
        </p:nvSpPr>
        <p:spPr>
          <a:xfrm>
            <a:off x="311700" y="1152475"/>
            <a:ext cx="42291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i="1" lang="en"/>
              <a:t>"When I say hypertext, I mean the simultaneous presentation of information and controls such that the information becomes the affordance through which the user (or automaton) obtains choices and selects actions." </a:t>
            </a:r>
            <a:br>
              <a:rPr i="1" lang="en"/>
            </a:br>
            <a:br>
              <a:rPr lang="en"/>
            </a:br>
            <a:r>
              <a:rPr lang="en"/>
              <a:t>- Fielding, 2008</a:t>
            </a:r>
            <a:endParaRPr/>
          </a:p>
          <a:p>
            <a:pPr indent="0" lvl="0" marL="0">
              <a:spcBef>
                <a:spcPts val="1600"/>
              </a:spcBef>
              <a:spcAft>
                <a:spcPts val="0"/>
              </a:spcAft>
              <a:buClr>
                <a:schemeClr val="dk1"/>
              </a:buClr>
              <a:buSzPts val="1100"/>
              <a:buFont typeface="Arial"/>
              <a:buNone/>
            </a:pPr>
            <a:r>
              <a:t/>
            </a:r>
            <a:endParaRPr/>
          </a:p>
          <a:p>
            <a:pPr indent="0" lvl="0" marL="0">
              <a:spcBef>
                <a:spcPts val="1600"/>
              </a:spcBef>
              <a:spcAft>
                <a:spcPts val="1600"/>
              </a:spcAft>
              <a:buNone/>
            </a:pPr>
            <a:r>
              <a:t/>
            </a:r>
            <a:endParaRPr/>
          </a:p>
        </p:txBody>
      </p:sp>
      <p:pic>
        <p:nvPicPr>
          <p:cNvPr id="177" name="Shape 177"/>
          <p:cNvPicPr preferRelativeResize="0"/>
          <p:nvPr/>
        </p:nvPicPr>
        <p:blipFill>
          <a:blip r:embed="rId3">
            <a:alphaModFix/>
          </a:blip>
          <a:stretch>
            <a:fillRect/>
          </a:stretch>
        </p:blipFill>
        <p:spPr>
          <a:xfrm>
            <a:off x="4693200" y="1152475"/>
            <a:ext cx="2555375" cy="2569199"/>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Shape 6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Agenda</a:t>
            </a:r>
            <a:endParaRPr/>
          </a:p>
        </p:txBody>
      </p:sp>
      <p:sp>
        <p:nvSpPr>
          <p:cNvPr id="64" name="Shape 6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  9:00 -  9:45  : What are RESTful Microservices?</a:t>
            </a:r>
            <a:endParaRPr/>
          </a:p>
          <a:p>
            <a:pPr indent="-342900" lvl="0" marL="457200" rtl="0">
              <a:spcBef>
                <a:spcPts val="0"/>
              </a:spcBef>
              <a:spcAft>
                <a:spcPts val="0"/>
              </a:spcAft>
              <a:buSzPts val="1800"/>
              <a:buChar char="●"/>
            </a:pPr>
            <a:r>
              <a:rPr lang="en"/>
              <a:t>  9:45 - 10:30 : Models, Messages, and Vocabularies</a:t>
            </a:r>
            <a:endParaRPr/>
          </a:p>
          <a:p>
            <a:pPr indent="-342900" lvl="0" marL="457200" rtl="0">
              <a:spcBef>
                <a:spcPts val="0"/>
              </a:spcBef>
              <a:spcAft>
                <a:spcPts val="0"/>
              </a:spcAft>
              <a:buSzPts val="1800"/>
              <a:buChar char="●"/>
            </a:pPr>
            <a:r>
              <a:rPr lang="en"/>
              <a:t>10:30 - 10:45 : BREAK</a:t>
            </a:r>
            <a:endParaRPr/>
          </a:p>
          <a:p>
            <a:pPr indent="-342900" lvl="0" marL="457200" rtl="0">
              <a:spcBef>
                <a:spcPts val="0"/>
              </a:spcBef>
              <a:spcAft>
                <a:spcPts val="0"/>
              </a:spcAft>
              <a:buSzPts val="1800"/>
              <a:buChar char="●"/>
            </a:pPr>
            <a:r>
              <a:rPr lang="en"/>
              <a:t>10:45 - 11:30 : Runtime Service Infrastructure</a:t>
            </a:r>
            <a:endParaRPr/>
          </a:p>
          <a:p>
            <a:pPr indent="-342900" lvl="0" marL="457200" rtl="0">
              <a:spcBef>
                <a:spcPts val="0"/>
              </a:spcBef>
              <a:spcAft>
                <a:spcPts val="0"/>
              </a:spcAft>
              <a:buSzPts val="1800"/>
              <a:buChar char="●"/>
            </a:pPr>
            <a:r>
              <a:rPr lang="en"/>
              <a:t>11:30 - 12:15 : The Adaptable System</a:t>
            </a:r>
            <a:endParaRPr/>
          </a:p>
          <a:p>
            <a:pPr indent="-342900" lvl="0" marL="457200">
              <a:spcBef>
                <a:spcPts val="0"/>
              </a:spcBef>
              <a:spcAft>
                <a:spcPts val="0"/>
              </a:spcAft>
              <a:buSzPts val="1800"/>
              <a:buChar char="●"/>
            </a:pPr>
            <a:r>
              <a:rPr lang="en"/>
              <a:t>12:15 - 12:30 : Summary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Shape 18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RESTful-ness</a:t>
            </a:r>
            <a:endParaRPr/>
          </a:p>
        </p:txBody>
      </p:sp>
      <p:sp>
        <p:nvSpPr>
          <p:cNvPr id="183" name="Shape 183"/>
          <p:cNvSpPr txBox="1"/>
          <p:nvPr>
            <p:ph idx="1" type="body"/>
          </p:nvPr>
        </p:nvSpPr>
        <p:spPr>
          <a:xfrm>
            <a:off x="311700" y="1152475"/>
            <a:ext cx="42291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a:solidFill>
                  <a:srgbClr val="D9D9D9"/>
                </a:solidFill>
              </a:rPr>
              <a:t>"When I say hypertext, I mean the simultaneous presentation of information and controls such that the </a:t>
            </a:r>
            <a:r>
              <a:rPr i="1" lang="en">
                <a:solidFill>
                  <a:srgbClr val="000000"/>
                </a:solidFill>
              </a:rPr>
              <a:t>information becomes the affordance</a:t>
            </a:r>
            <a:r>
              <a:rPr i="1" lang="en">
                <a:solidFill>
                  <a:srgbClr val="D9D9D9"/>
                </a:solidFill>
              </a:rPr>
              <a:t> through which the user (or automaton) obtains choices and selects actions." </a:t>
            </a:r>
            <a:br>
              <a:rPr i="1" lang="en">
                <a:solidFill>
                  <a:srgbClr val="D9D9D9"/>
                </a:solidFill>
              </a:rPr>
            </a:br>
            <a:br>
              <a:rPr lang="en"/>
            </a:br>
            <a:r>
              <a:rPr lang="en"/>
              <a:t>- Fielding, 2008</a:t>
            </a:r>
            <a:endParaRPr/>
          </a:p>
          <a:p>
            <a:pPr indent="0" lvl="0" marL="0" rtl="0">
              <a:spcBef>
                <a:spcPts val="1600"/>
              </a:spcBef>
              <a:spcAft>
                <a:spcPts val="0"/>
              </a:spcAft>
              <a:buNone/>
            </a:pPr>
            <a:r>
              <a:t/>
            </a:r>
            <a:endParaRPr/>
          </a:p>
          <a:p>
            <a:pPr indent="0" lvl="0" marL="0" rtl="0">
              <a:spcBef>
                <a:spcPts val="1600"/>
              </a:spcBef>
              <a:spcAft>
                <a:spcPts val="1600"/>
              </a:spcAft>
              <a:buNone/>
            </a:pPr>
            <a:r>
              <a:t/>
            </a:r>
            <a:endParaRPr/>
          </a:p>
        </p:txBody>
      </p:sp>
      <p:pic>
        <p:nvPicPr>
          <p:cNvPr id="184" name="Shape 184"/>
          <p:cNvPicPr preferRelativeResize="0"/>
          <p:nvPr/>
        </p:nvPicPr>
        <p:blipFill>
          <a:blip r:embed="rId3">
            <a:alphaModFix/>
          </a:blip>
          <a:stretch>
            <a:fillRect/>
          </a:stretch>
        </p:blipFill>
        <p:spPr>
          <a:xfrm>
            <a:off x="4693200" y="1152475"/>
            <a:ext cx="2555375" cy="2569199"/>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8" name="Shape 188"/>
        <p:cNvGrpSpPr/>
        <p:nvPr/>
      </p:nvGrpSpPr>
      <p:grpSpPr>
        <a:xfrm>
          <a:off x="0" y="0"/>
          <a:ext cx="0" cy="0"/>
          <a:chOff x="0" y="0"/>
          <a:chExt cx="0" cy="0"/>
        </a:xfrm>
      </p:grpSpPr>
      <p:sp>
        <p:nvSpPr>
          <p:cNvPr id="189" name="Shape 189"/>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i="1" lang="en" sz="2400"/>
              <a:t>Fielding's REST ticks many of the boxes for Microservices</a:t>
            </a:r>
            <a:endParaRPr i="1" sz="2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Shape 19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 New Kind of Service</a:t>
            </a:r>
            <a:endParaRPr/>
          </a:p>
        </p:txBody>
      </p:sp>
      <p:sp>
        <p:nvSpPr>
          <p:cNvPr id="195" name="Shape 19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9" name="Shape 199"/>
        <p:cNvGrpSpPr/>
        <p:nvPr/>
      </p:nvGrpSpPr>
      <p:grpSpPr>
        <a:xfrm>
          <a:off x="0" y="0"/>
          <a:ext cx="0" cy="0"/>
          <a:chOff x="0" y="0"/>
          <a:chExt cx="0" cy="0"/>
        </a:xfrm>
      </p:grpSpPr>
      <p:sp>
        <p:nvSpPr>
          <p:cNvPr id="200" name="Shape 20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Analysis Exercise</a:t>
            </a:r>
            <a:endParaRPr/>
          </a:p>
        </p:txBody>
      </p:sp>
      <p:sp>
        <p:nvSpPr>
          <p:cNvPr id="201" name="Shape 20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5" name="Shape 205"/>
        <p:cNvGrpSpPr/>
        <p:nvPr/>
      </p:nvGrpSpPr>
      <p:grpSpPr>
        <a:xfrm>
          <a:off x="0" y="0"/>
          <a:ext cx="0" cy="0"/>
          <a:chOff x="0" y="0"/>
          <a:chExt cx="0" cy="0"/>
        </a:xfrm>
      </p:grpSpPr>
      <p:sp>
        <p:nvSpPr>
          <p:cNvPr id="206" name="Shape 20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Models, Messages, and Vocabularies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0" name="Shape 210"/>
        <p:cNvGrpSpPr/>
        <p:nvPr/>
      </p:nvGrpSpPr>
      <p:grpSpPr>
        <a:xfrm>
          <a:off x="0" y="0"/>
          <a:ext cx="0" cy="0"/>
          <a:chOff x="0" y="0"/>
          <a:chExt cx="0" cy="0"/>
        </a:xfrm>
      </p:grpSpPr>
      <p:sp>
        <p:nvSpPr>
          <p:cNvPr id="211" name="Shape 21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Models, Messages, and Vocabularies</a:t>
            </a:r>
            <a:endParaRPr/>
          </a:p>
        </p:txBody>
      </p:sp>
      <p:sp>
        <p:nvSpPr>
          <p:cNvPr id="212" name="Shape 21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Models on the Inside</a:t>
            </a:r>
            <a:endParaRPr/>
          </a:p>
          <a:p>
            <a:pPr indent="-342900" lvl="0" marL="457200" rtl="0">
              <a:spcBef>
                <a:spcPts val="0"/>
              </a:spcBef>
              <a:spcAft>
                <a:spcPts val="0"/>
              </a:spcAft>
              <a:buSzPts val="1800"/>
              <a:buChar char="●"/>
            </a:pPr>
            <a:r>
              <a:rPr lang="en"/>
              <a:t>Messages on the Outside</a:t>
            </a:r>
            <a:endParaRPr/>
          </a:p>
          <a:p>
            <a:pPr indent="-342900" lvl="0" marL="457200" rtl="0">
              <a:spcBef>
                <a:spcPts val="0"/>
              </a:spcBef>
              <a:spcAft>
                <a:spcPts val="0"/>
              </a:spcAft>
              <a:buSzPts val="1800"/>
              <a:buChar char="●"/>
            </a:pPr>
            <a:r>
              <a:rPr lang="en"/>
              <a:t>Vocabularies Everywhere</a:t>
            </a:r>
            <a:endParaRPr/>
          </a:p>
          <a:p>
            <a:pPr indent="-342900" lvl="0" marL="457200">
              <a:spcBef>
                <a:spcPts val="0"/>
              </a:spcBef>
              <a:spcAft>
                <a:spcPts val="0"/>
              </a:spcAft>
              <a:buSzPts val="1800"/>
              <a:buChar char="●"/>
            </a:pPr>
            <a:r>
              <a:rPr i="1" lang="en"/>
              <a:t>Design Exercise</a:t>
            </a:r>
            <a:endParaRPr i="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0" st="0"/>
                                            </p:txEl>
                                          </p:spTgt>
                                        </p:tgtEl>
                                        <p:attrNameLst>
                                          <p:attrName>style.visibility</p:attrName>
                                        </p:attrNameLst>
                                      </p:cBhvr>
                                      <p:to>
                                        <p:strVal val="visible"/>
                                      </p:to>
                                    </p:set>
                                    <p:animEffect filter="fade" transition="in">
                                      <p:cBhvr>
                                        <p:cTn dur="1000"/>
                                        <p:tgtEl>
                                          <p:spTgt spid="21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1" st="1"/>
                                            </p:txEl>
                                          </p:spTgt>
                                        </p:tgtEl>
                                        <p:attrNameLst>
                                          <p:attrName>style.visibility</p:attrName>
                                        </p:attrNameLst>
                                      </p:cBhvr>
                                      <p:to>
                                        <p:strVal val="visible"/>
                                      </p:to>
                                    </p:set>
                                    <p:animEffect filter="fade" transition="in">
                                      <p:cBhvr>
                                        <p:cTn dur="1000"/>
                                        <p:tgtEl>
                                          <p:spTgt spid="21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2" st="2"/>
                                            </p:txEl>
                                          </p:spTgt>
                                        </p:tgtEl>
                                        <p:attrNameLst>
                                          <p:attrName>style.visibility</p:attrName>
                                        </p:attrNameLst>
                                      </p:cBhvr>
                                      <p:to>
                                        <p:strVal val="visible"/>
                                      </p:to>
                                    </p:set>
                                    <p:animEffect filter="fade" transition="in">
                                      <p:cBhvr>
                                        <p:cTn dur="1000"/>
                                        <p:tgtEl>
                                          <p:spTgt spid="21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2">
                                            <p:txEl>
                                              <p:pRg end="3" st="3"/>
                                            </p:txEl>
                                          </p:spTgt>
                                        </p:tgtEl>
                                        <p:attrNameLst>
                                          <p:attrName>style.visibility</p:attrName>
                                        </p:attrNameLst>
                                      </p:cBhvr>
                                      <p:to>
                                        <p:strVal val="visible"/>
                                      </p:to>
                                    </p:set>
                                    <p:animEffect filter="fade" transition="in">
                                      <p:cBhvr>
                                        <p:cTn dur="1000"/>
                                        <p:tgtEl>
                                          <p:spTgt spid="212">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Shape 2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Data on the Inside vs. Data on the Outside</a:t>
            </a:r>
            <a:endParaRPr/>
          </a:p>
        </p:txBody>
      </p:sp>
      <p:sp>
        <p:nvSpPr>
          <p:cNvPr id="218" name="Shape 218"/>
          <p:cNvSpPr txBox="1"/>
          <p:nvPr>
            <p:ph idx="1" type="body"/>
          </p:nvPr>
        </p:nvSpPr>
        <p:spPr>
          <a:xfrm>
            <a:off x="311700" y="1152475"/>
            <a:ext cx="53406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i="1" lang="en"/>
              <a:t>"</a:t>
            </a:r>
            <a:r>
              <a:rPr i="1" lang="en"/>
              <a:t>This paper proposes there are a number of seminal differences between data inside a service and data sent into the space outside of the service boundary."</a:t>
            </a:r>
            <a:br>
              <a:rPr lang="en"/>
            </a:br>
            <a:br>
              <a:rPr lang="en"/>
            </a:br>
            <a:r>
              <a:rPr lang="en"/>
              <a:t>-- Pat Helland, 2005</a:t>
            </a:r>
            <a:endParaRPr/>
          </a:p>
        </p:txBody>
      </p:sp>
      <p:pic>
        <p:nvPicPr>
          <p:cNvPr id="219" name="Shape 219"/>
          <p:cNvPicPr preferRelativeResize="0"/>
          <p:nvPr/>
        </p:nvPicPr>
        <p:blipFill>
          <a:blip r:embed="rId3">
            <a:alphaModFix/>
          </a:blip>
          <a:stretch>
            <a:fillRect/>
          </a:stretch>
        </p:blipFill>
        <p:spPr>
          <a:xfrm>
            <a:off x="6480650" y="1088875"/>
            <a:ext cx="2351649" cy="2398601"/>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3" name="Shape 223"/>
        <p:cNvGrpSpPr/>
        <p:nvPr/>
      </p:nvGrpSpPr>
      <p:grpSpPr>
        <a:xfrm>
          <a:off x="0" y="0"/>
          <a:ext cx="0" cy="0"/>
          <a:chOff x="0" y="0"/>
          <a:chExt cx="0" cy="0"/>
        </a:xfrm>
      </p:grpSpPr>
      <p:sp>
        <p:nvSpPr>
          <p:cNvPr id="224" name="Shape 2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Models on the Inside</a:t>
            </a:r>
            <a:endParaRPr/>
          </a:p>
        </p:txBody>
      </p:sp>
      <p:sp>
        <p:nvSpPr>
          <p:cNvPr id="225" name="Shape 225"/>
          <p:cNvSpPr txBox="1"/>
          <p:nvPr>
            <p:ph idx="1" type="body"/>
          </p:nvPr>
        </p:nvSpPr>
        <p:spPr>
          <a:xfrm>
            <a:off x="311700" y="1152475"/>
            <a:ext cx="74235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Inside is immediate, transactional</a:t>
            </a:r>
            <a:endParaRPr/>
          </a:p>
          <a:p>
            <a:pPr indent="-342900" lvl="0" marL="457200" rtl="0">
              <a:spcBef>
                <a:spcPts val="0"/>
              </a:spcBef>
              <a:spcAft>
                <a:spcPts val="0"/>
              </a:spcAft>
              <a:buSzPts val="1800"/>
              <a:buChar char="●"/>
            </a:pPr>
            <a:r>
              <a:rPr lang="en"/>
              <a:t>Data storage models (</a:t>
            </a:r>
            <a:r>
              <a:rPr b="1" lang="en">
                <a:latin typeface="Consolas"/>
                <a:ea typeface="Consolas"/>
                <a:cs typeface="Consolas"/>
                <a:sym typeface="Consolas"/>
              </a:rPr>
              <a:t>customers.db</a:t>
            </a:r>
            <a:r>
              <a:rPr lang="en">
                <a:latin typeface="Consolas"/>
                <a:ea typeface="Consolas"/>
                <a:cs typeface="Consolas"/>
                <a:sym typeface="Consolas"/>
              </a:rPr>
              <a:t>, </a:t>
            </a:r>
            <a:r>
              <a:rPr b="1" lang="en">
                <a:latin typeface="Consolas"/>
                <a:ea typeface="Consolas"/>
                <a:cs typeface="Consolas"/>
                <a:sym typeface="Consolas"/>
              </a:rPr>
              <a:t>orders.db</a:t>
            </a:r>
            <a:r>
              <a:rPr lang="en"/>
              <a:t>)</a:t>
            </a:r>
            <a:endParaRPr/>
          </a:p>
          <a:p>
            <a:pPr indent="-342900" lvl="0" marL="457200" rtl="0">
              <a:spcBef>
                <a:spcPts val="0"/>
              </a:spcBef>
              <a:spcAft>
                <a:spcPts val="0"/>
              </a:spcAft>
              <a:buSzPts val="1800"/>
              <a:buChar char="●"/>
            </a:pPr>
            <a:r>
              <a:rPr lang="en"/>
              <a:t>Programming object models (</a:t>
            </a:r>
            <a:r>
              <a:rPr b="1" lang="en">
                <a:latin typeface="Consolas"/>
                <a:ea typeface="Consolas"/>
                <a:cs typeface="Consolas"/>
                <a:sym typeface="Consolas"/>
              </a:rPr>
              <a:t>objCustomer</a:t>
            </a:r>
            <a:r>
              <a:rPr lang="en"/>
              <a:t>)</a:t>
            </a:r>
            <a:endParaRPr/>
          </a:p>
          <a:p>
            <a:pPr indent="-342900" lvl="0" marL="457200" rtl="0">
              <a:spcBef>
                <a:spcPts val="0"/>
              </a:spcBef>
              <a:spcAft>
                <a:spcPts val="0"/>
              </a:spcAft>
              <a:buSzPts val="1800"/>
              <a:buChar char="●"/>
            </a:pPr>
            <a:r>
              <a:rPr lang="en"/>
              <a:t>Inside is local, controllable</a:t>
            </a:r>
            <a:endParaRPr/>
          </a:p>
          <a:p>
            <a:pPr indent="-342900" lvl="0" marL="457200" rtl="0">
              <a:spcBef>
                <a:spcPts val="0"/>
              </a:spcBef>
              <a:spcAft>
                <a:spcPts val="0"/>
              </a:spcAft>
              <a:buSzPts val="1800"/>
              <a:buChar char="●"/>
            </a:pPr>
            <a:r>
              <a:rPr lang="en"/>
              <a:t>Inside relies on a shared "now"</a:t>
            </a:r>
            <a:endParaRPr/>
          </a:p>
        </p:txBody>
      </p:sp>
      <p:pic>
        <p:nvPicPr>
          <p:cNvPr id="226" name="Shape 226"/>
          <p:cNvPicPr preferRelativeResize="0"/>
          <p:nvPr/>
        </p:nvPicPr>
        <p:blipFill rotWithShape="1">
          <a:blip r:embed="rId3">
            <a:alphaModFix/>
          </a:blip>
          <a:srcRect b="11847" l="0" r="0" t="0"/>
          <a:stretch/>
        </p:blipFill>
        <p:spPr>
          <a:xfrm>
            <a:off x="6211125" y="1152475"/>
            <a:ext cx="2748300" cy="1574400"/>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0" name="Shape 230"/>
        <p:cNvGrpSpPr/>
        <p:nvPr/>
      </p:nvGrpSpPr>
      <p:grpSpPr>
        <a:xfrm>
          <a:off x="0" y="0"/>
          <a:ext cx="0" cy="0"/>
          <a:chOff x="0" y="0"/>
          <a:chExt cx="0" cy="0"/>
        </a:xfrm>
      </p:grpSpPr>
      <p:sp>
        <p:nvSpPr>
          <p:cNvPr id="231" name="Shape 2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Messages on the Outside</a:t>
            </a:r>
            <a:endParaRPr/>
          </a:p>
        </p:txBody>
      </p:sp>
      <p:sp>
        <p:nvSpPr>
          <p:cNvPr id="232" name="Shape 23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Outside is always in the past, non-transactional</a:t>
            </a:r>
            <a:endParaRPr/>
          </a:p>
          <a:p>
            <a:pPr indent="-342900" lvl="0" marL="457200" rtl="0">
              <a:spcBef>
                <a:spcPts val="0"/>
              </a:spcBef>
              <a:spcAft>
                <a:spcPts val="0"/>
              </a:spcAft>
              <a:buSzPts val="1800"/>
              <a:buChar char="●"/>
            </a:pPr>
            <a:r>
              <a:rPr lang="en"/>
              <a:t>Resource models (</a:t>
            </a:r>
            <a:r>
              <a:rPr b="1" lang="en">
                <a:latin typeface="Consolas"/>
                <a:ea typeface="Consolas"/>
                <a:cs typeface="Consolas"/>
                <a:sym typeface="Consolas"/>
              </a:rPr>
              <a:t>/customers/</a:t>
            </a:r>
            <a:r>
              <a:rPr lang="en">
                <a:latin typeface="Consolas"/>
                <a:ea typeface="Consolas"/>
                <a:cs typeface="Consolas"/>
                <a:sym typeface="Consolas"/>
              </a:rPr>
              <a:t>, </a:t>
            </a:r>
            <a:r>
              <a:rPr b="1" lang="en">
                <a:latin typeface="Consolas"/>
                <a:ea typeface="Consolas"/>
                <a:cs typeface="Consolas"/>
                <a:sym typeface="Consolas"/>
              </a:rPr>
              <a:t>/orders/</a:t>
            </a:r>
            <a:r>
              <a:rPr lang="en"/>
              <a:t>)</a:t>
            </a:r>
            <a:endParaRPr/>
          </a:p>
          <a:p>
            <a:pPr indent="-342900" lvl="0" marL="457200" rtl="0">
              <a:spcBef>
                <a:spcPts val="0"/>
              </a:spcBef>
              <a:spcAft>
                <a:spcPts val="0"/>
              </a:spcAft>
              <a:buSzPts val="1800"/>
              <a:buChar char="●"/>
            </a:pPr>
            <a:r>
              <a:rPr lang="en"/>
              <a:t>Message models (</a:t>
            </a:r>
            <a:r>
              <a:rPr b="1" lang="en">
                <a:latin typeface="Consolas"/>
                <a:ea typeface="Consolas"/>
                <a:cs typeface="Consolas"/>
                <a:sym typeface="Consolas"/>
              </a:rPr>
              <a:t>customer.html</a:t>
            </a:r>
            <a:r>
              <a:rPr lang="en">
                <a:latin typeface="Consolas"/>
                <a:ea typeface="Consolas"/>
                <a:cs typeface="Consolas"/>
                <a:sym typeface="Consolas"/>
              </a:rPr>
              <a:t>, </a:t>
            </a:r>
            <a:r>
              <a:rPr b="1" lang="en">
                <a:latin typeface="Consolas"/>
                <a:ea typeface="Consolas"/>
                <a:cs typeface="Consolas"/>
                <a:sym typeface="Consolas"/>
              </a:rPr>
              <a:t>order.hal</a:t>
            </a:r>
            <a:r>
              <a:rPr lang="en"/>
              <a:t>)</a:t>
            </a:r>
            <a:endParaRPr/>
          </a:p>
          <a:p>
            <a:pPr indent="-342900" lvl="0" marL="457200" rtl="0">
              <a:spcBef>
                <a:spcPts val="0"/>
              </a:spcBef>
              <a:spcAft>
                <a:spcPts val="0"/>
              </a:spcAft>
              <a:buSzPts val="1800"/>
              <a:buChar char="●"/>
            </a:pPr>
            <a:r>
              <a:rPr lang="en"/>
              <a:t>Outside is remote, </a:t>
            </a:r>
            <a:r>
              <a:rPr lang="en"/>
              <a:t>uncontrollable</a:t>
            </a:r>
            <a:endParaRPr/>
          </a:p>
          <a:p>
            <a:pPr indent="-342900" lvl="0" marL="457200">
              <a:spcBef>
                <a:spcPts val="0"/>
              </a:spcBef>
              <a:spcAft>
                <a:spcPts val="0"/>
              </a:spcAft>
              <a:buSzPts val="1800"/>
              <a:buChar char="●"/>
            </a:pPr>
            <a:r>
              <a:rPr lang="en"/>
              <a:t>There is no shared "now"</a:t>
            </a:r>
            <a:endParaRPr/>
          </a:p>
        </p:txBody>
      </p:sp>
      <p:pic>
        <p:nvPicPr>
          <p:cNvPr id="233" name="Shape 233"/>
          <p:cNvPicPr preferRelativeResize="0"/>
          <p:nvPr/>
        </p:nvPicPr>
        <p:blipFill rotWithShape="1">
          <a:blip r:embed="rId3">
            <a:alphaModFix/>
          </a:blip>
          <a:srcRect b="11847" l="0" r="0" t="0"/>
          <a:stretch/>
        </p:blipFill>
        <p:spPr>
          <a:xfrm>
            <a:off x="6211125" y="1152475"/>
            <a:ext cx="2748300" cy="1574400"/>
          </a:xfrm>
          <a:prstGeom prst="rect">
            <a:avLst/>
          </a:prstGeom>
          <a:noFill/>
          <a:ln cap="flat" cmpd="sng" w="9525">
            <a:solidFill>
              <a:srgbClr val="000000"/>
            </a:solidFill>
            <a:prstDash val="solid"/>
            <a:round/>
            <a:headEnd len="med" w="med" type="none"/>
            <a:tailEnd len="med" w="med" type="none"/>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7" name="Shape 237"/>
        <p:cNvGrpSpPr/>
        <p:nvPr/>
      </p:nvGrpSpPr>
      <p:grpSpPr>
        <a:xfrm>
          <a:off x="0" y="0"/>
          <a:ext cx="0" cy="0"/>
          <a:chOff x="0" y="0"/>
          <a:chExt cx="0" cy="0"/>
        </a:xfrm>
      </p:grpSpPr>
      <p:sp>
        <p:nvSpPr>
          <p:cNvPr id="238" name="Shape 23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i="1" lang="en" sz="2400"/>
              <a:t>If the models are different inside and out, what is shared?</a:t>
            </a:r>
            <a:endParaRPr i="1"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Shape 6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Materials</a:t>
            </a:r>
            <a:endParaRPr/>
          </a:p>
        </p:txBody>
      </p:sp>
      <p:sp>
        <p:nvSpPr>
          <p:cNvPr id="70" name="Shape 7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Laptop w/ wifi</a:t>
            </a:r>
            <a:endParaRPr/>
          </a:p>
          <a:p>
            <a:pPr indent="-342900" lvl="0" marL="457200" rtl="0">
              <a:spcBef>
                <a:spcPts val="0"/>
              </a:spcBef>
              <a:spcAft>
                <a:spcPts val="0"/>
              </a:spcAft>
              <a:buSzPts val="1800"/>
              <a:buChar char="●"/>
            </a:pPr>
            <a:r>
              <a:rPr lang="en"/>
              <a:t>NodeJS</a:t>
            </a:r>
            <a:endParaRPr/>
          </a:p>
          <a:p>
            <a:pPr indent="-342900" lvl="0" marL="457200" rtl="0">
              <a:spcBef>
                <a:spcPts val="0"/>
              </a:spcBef>
              <a:spcAft>
                <a:spcPts val="0"/>
              </a:spcAft>
              <a:buSzPts val="1800"/>
              <a:buChar char="●"/>
            </a:pPr>
            <a:r>
              <a:rPr lang="en"/>
              <a:t>Browser and cURL</a:t>
            </a:r>
            <a:endParaRPr/>
          </a:p>
          <a:p>
            <a:pPr indent="-342900" lvl="0" marL="457200" rtl="0">
              <a:spcBef>
                <a:spcPts val="0"/>
              </a:spcBef>
              <a:spcAft>
                <a:spcPts val="0"/>
              </a:spcAft>
              <a:buSzPts val="1800"/>
              <a:buChar char="●"/>
            </a:pPr>
            <a:r>
              <a:rPr lang="en"/>
              <a:t>Your favorite editor</a:t>
            </a:r>
            <a:endParaRPr/>
          </a:p>
          <a:p>
            <a:pPr indent="-342900" lvl="0" marL="457200" rtl="0">
              <a:spcBef>
                <a:spcPts val="0"/>
              </a:spcBef>
              <a:spcAft>
                <a:spcPts val="0"/>
              </a:spcAft>
              <a:buSzPts val="1800"/>
              <a:buChar char="●"/>
            </a:pPr>
            <a:r>
              <a:rPr lang="en"/>
              <a:t>Github and Heroku</a:t>
            </a:r>
            <a:endParaRPr/>
          </a:p>
          <a:p>
            <a:pPr indent="-342900" lvl="0" marL="457200" rtl="0">
              <a:spcBef>
                <a:spcPts val="0"/>
              </a:spcBef>
              <a:spcAft>
                <a:spcPts val="0"/>
              </a:spcAft>
              <a:buSzPts val="1800"/>
              <a:buChar char="●"/>
            </a:pPr>
            <a:r>
              <a:rPr lang="en"/>
              <a:t>Pen and Paper</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2" name="Shape 242"/>
        <p:cNvGrpSpPr/>
        <p:nvPr/>
      </p:nvGrpSpPr>
      <p:grpSpPr>
        <a:xfrm>
          <a:off x="0" y="0"/>
          <a:ext cx="0" cy="0"/>
          <a:chOff x="0" y="0"/>
          <a:chExt cx="0" cy="0"/>
        </a:xfrm>
      </p:grpSpPr>
      <p:sp>
        <p:nvSpPr>
          <p:cNvPr id="243" name="Shape 24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Vocabularies Everywhere</a:t>
            </a:r>
            <a:endParaRPr/>
          </a:p>
        </p:txBody>
      </p:sp>
      <p:sp>
        <p:nvSpPr>
          <p:cNvPr id="244" name="Shape 244"/>
          <p:cNvSpPr txBox="1"/>
          <p:nvPr>
            <p:ph idx="1" type="body"/>
          </p:nvPr>
        </p:nvSpPr>
        <p:spPr>
          <a:xfrm>
            <a:off x="469025" y="1152475"/>
            <a:ext cx="83634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Vocabulary is how humans share (language, slang, etc.)</a:t>
            </a:r>
            <a:endParaRPr/>
          </a:p>
          <a:p>
            <a:pPr indent="-342900" lvl="0" marL="457200" rtl="0">
              <a:spcBef>
                <a:spcPts val="0"/>
              </a:spcBef>
              <a:spcAft>
                <a:spcPts val="0"/>
              </a:spcAft>
              <a:buSzPts val="1800"/>
              <a:buChar char="●"/>
            </a:pPr>
            <a:r>
              <a:rPr lang="en"/>
              <a:t>We use the same vocabulary for many models</a:t>
            </a:r>
            <a:endParaRPr/>
          </a:p>
          <a:p>
            <a:pPr indent="-342900" lvl="0" marL="457200" rtl="0">
              <a:spcBef>
                <a:spcPts val="0"/>
              </a:spcBef>
              <a:spcAft>
                <a:spcPts val="0"/>
              </a:spcAft>
              <a:buSzPts val="1800"/>
              <a:buChar char="●"/>
            </a:pPr>
            <a:r>
              <a:rPr lang="en"/>
              <a:t>Vocabularies </a:t>
            </a:r>
            <a:r>
              <a:rPr lang="en"/>
              <a:t>delineate</a:t>
            </a:r>
            <a:r>
              <a:rPr lang="en"/>
              <a:t> domains (medicine, IT, etc.)</a:t>
            </a:r>
            <a:endParaRPr/>
          </a:p>
          <a:p>
            <a:pPr indent="-342900" lvl="0" marL="457200" rtl="0">
              <a:spcBef>
                <a:spcPts val="0"/>
              </a:spcBef>
              <a:spcAft>
                <a:spcPts val="0"/>
              </a:spcAft>
              <a:buSzPts val="1800"/>
              <a:buChar char="●"/>
            </a:pPr>
            <a:r>
              <a:rPr lang="en"/>
              <a:t>IT vocabularies already exist:</a:t>
            </a:r>
            <a:endParaRPr/>
          </a:p>
          <a:p>
            <a:pPr indent="-317500" lvl="1" marL="914400" rtl="0">
              <a:spcBef>
                <a:spcPts val="0"/>
              </a:spcBef>
              <a:spcAft>
                <a:spcPts val="0"/>
              </a:spcAft>
              <a:buSzPts val="1400"/>
              <a:buChar char="○"/>
            </a:pPr>
            <a:r>
              <a:rPr lang="en"/>
              <a:t>Dublin Core</a:t>
            </a:r>
            <a:endParaRPr/>
          </a:p>
          <a:p>
            <a:pPr indent="-317500" lvl="1" marL="914400" rtl="0">
              <a:spcBef>
                <a:spcPts val="0"/>
              </a:spcBef>
              <a:spcAft>
                <a:spcPts val="0"/>
              </a:spcAft>
              <a:buSzPts val="1400"/>
              <a:buChar char="○"/>
            </a:pPr>
            <a:r>
              <a:rPr lang="en"/>
              <a:t>s</a:t>
            </a:r>
            <a:r>
              <a:rPr lang="en"/>
              <a:t>chema.org </a:t>
            </a:r>
            <a:endParaRPr/>
          </a:p>
          <a:p>
            <a:pPr indent="-317500" lvl="1" marL="914400" rtl="0">
              <a:spcBef>
                <a:spcPts val="0"/>
              </a:spcBef>
              <a:spcAft>
                <a:spcPts val="0"/>
              </a:spcAft>
              <a:buSzPts val="1400"/>
              <a:buChar char="○"/>
            </a:pPr>
            <a:r>
              <a:rPr lang="en"/>
              <a:t>microformats</a:t>
            </a:r>
            <a:endParaRPr/>
          </a:p>
          <a:p>
            <a:pPr indent="-317500" lvl="1" marL="914400" rtl="0">
              <a:spcBef>
                <a:spcPts val="0"/>
              </a:spcBef>
              <a:spcAft>
                <a:spcPts val="0"/>
              </a:spcAft>
              <a:buSzPts val="1400"/>
              <a:buChar char="○"/>
            </a:pPr>
            <a:r>
              <a:rPr lang="en"/>
              <a:t>IANA Link Relation Values</a:t>
            </a:r>
            <a:endParaRPr/>
          </a:p>
          <a:p>
            <a:pPr indent="-342900" lvl="0" marL="457200" rtl="0">
              <a:spcBef>
                <a:spcPts val="0"/>
              </a:spcBef>
              <a:spcAft>
                <a:spcPts val="0"/>
              </a:spcAft>
              <a:buSzPts val="1800"/>
              <a:buChar char="●"/>
            </a:pPr>
            <a:r>
              <a:rPr lang="en"/>
              <a:t>ALPS is a media-type and protocol independent </a:t>
            </a:r>
            <a:br>
              <a:rPr lang="en"/>
            </a:br>
            <a:r>
              <a:rPr lang="en"/>
              <a:t>description format</a:t>
            </a:r>
            <a:endParaRPr/>
          </a:p>
        </p:txBody>
      </p:sp>
      <p:pic>
        <p:nvPicPr>
          <p:cNvPr id="245" name="Shape 245"/>
          <p:cNvPicPr preferRelativeResize="0"/>
          <p:nvPr/>
        </p:nvPicPr>
        <p:blipFill>
          <a:blip r:embed="rId3">
            <a:alphaModFix/>
          </a:blip>
          <a:stretch>
            <a:fillRect/>
          </a:stretch>
        </p:blipFill>
        <p:spPr>
          <a:xfrm>
            <a:off x="6764374" y="1097075"/>
            <a:ext cx="2107675" cy="2611525"/>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Shape 25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Design Exercise</a:t>
            </a:r>
            <a:endParaRPr/>
          </a:p>
        </p:txBody>
      </p:sp>
      <p:sp>
        <p:nvSpPr>
          <p:cNvPr id="251" name="Shape 25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Shape 256"/>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BREAK</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0" name="Shape 260"/>
        <p:cNvGrpSpPr/>
        <p:nvPr/>
      </p:nvGrpSpPr>
      <p:grpSpPr>
        <a:xfrm>
          <a:off x="0" y="0"/>
          <a:ext cx="0" cy="0"/>
          <a:chOff x="0" y="0"/>
          <a:chExt cx="0" cy="0"/>
        </a:xfrm>
      </p:grpSpPr>
      <p:sp>
        <p:nvSpPr>
          <p:cNvPr id="261" name="Shape 261"/>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Runtime Service Infrastructure</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5" name="Shape 265"/>
        <p:cNvGrpSpPr/>
        <p:nvPr/>
      </p:nvGrpSpPr>
      <p:grpSpPr>
        <a:xfrm>
          <a:off x="0" y="0"/>
          <a:ext cx="0" cy="0"/>
          <a:chOff x="0" y="0"/>
          <a:chExt cx="0" cy="0"/>
        </a:xfrm>
      </p:grpSpPr>
      <p:sp>
        <p:nvSpPr>
          <p:cNvPr id="266" name="Shape 26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Runtime Service Infrastructure</a:t>
            </a:r>
            <a:endParaRPr/>
          </a:p>
        </p:txBody>
      </p:sp>
      <p:sp>
        <p:nvSpPr>
          <p:cNvPr id="267" name="Shape 26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Advertising Services</a:t>
            </a:r>
            <a:endParaRPr/>
          </a:p>
          <a:p>
            <a:pPr indent="-342900" lvl="0" marL="457200" rtl="0">
              <a:spcBef>
                <a:spcPts val="0"/>
              </a:spcBef>
              <a:spcAft>
                <a:spcPts val="0"/>
              </a:spcAft>
              <a:buSzPts val="1800"/>
              <a:buChar char="●"/>
            </a:pPr>
            <a:r>
              <a:rPr lang="en"/>
              <a:t>Discovering Services</a:t>
            </a:r>
            <a:endParaRPr/>
          </a:p>
          <a:p>
            <a:pPr indent="-342900" lvl="0" marL="457200" rtl="0">
              <a:spcBef>
                <a:spcPts val="0"/>
              </a:spcBef>
              <a:spcAft>
                <a:spcPts val="0"/>
              </a:spcAft>
              <a:buSzPts val="1800"/>
              <a:buChar char="●"/>
            </a:pPr>
            <a:r>
              <a:rPr lang="en"/>
              <a:t>Health Checking</a:t>
            </a:r>
            <a:endParaRPr/>
          </a:p>
          <a:p>
            <a:pPr indent="-342900" lvl="0" marL="457200">
              <a:spcBef>
                <a:spcPts val="0"/>
              </a:spcBef>
              <a:spcAft>
                <a:spcPts val="0"/>
              </a:spcAft>
              <a:buSzPts val="1800"/>
              <a:buChar char="●"/>
            </a:pPr>
            <a:r>
              <a:rPr i="1" lang="en"/>
              <a:t>Discovery Exercise</a:t>
            </a:r>
            <a:endParaRPr i="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0" st="0"/>
                                            </p:txEl>
                                          </p:spTgt>
                                        </p:tgtEl>
                                        <p:attrNameLst>
                                          <p:attrName>style.visibility</p:attrName>
                                        </p:attrNameLst>
                                      </p:cBhvr>
                                      <p:to>
                                        <p:strVal val="visible"/>
                                      </p:to>
                                    </p:set>
                                    <p:animEffect filter="fade" transition="in">
                                      <p:cBhvr>
                                        <p:cTn dur="1000"/>
                                        <p:tgtEl>
                                          <p:spTgt spid="26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1" st="1"/>
                                            </p:txEl>
                                          </p:spTgt>
                                        </p:tgtEl>
                                        <p:attrNameLst>
                                          <p:attrName>style.visibility</p:attrName>
                                        </p:attrNameLst>
                                      </p:cBhvr>
                                      <p:to>
                                        <p:strVal val="visible"/>
                                      </p:to>
                                    </p:set>
                                    <p:animEffect filter="fade" transition="in">
                                      <p:cBhvr>
                                        <p:cTn dur="1000"/>
                                        <p:tgtEl>
                                          <p:spTgt spid="26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2" st="2"/>
                                            </p:txEl>
                                          </p:spTgt>
                                        </p:tgtEl>
                                        <p:attrNameLst>
                                          <p:attrName>style.visibility</p:attrName>
                                        </p:attrNameLst>
                                      </p:cBhvr>
                                      <p:to>
                                        <p:strVal val="visible"/>
                                      </p:to>
                                    </p:set>
                                    <p:animEffect filter="fade" transition="in">
                                      <p:cBhvr>
                                        <p:cTn dur="1000"/>
                                        <p:tgtEl>
                                          <p:spTgt spid="26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7">
                                            <p:txEl>
                                              <p:pRg end="3" st="3"/>
                                            </p:txEl>
                                          </p:spTgt>
                                        </p:tgtEl>
                                        <p:attrNameLst>
                                          <p:attrName>style.visibility</p:attrName>
                                        </p:attrNameLst>
                                      </p:cBhvr>
                                      <p:to>
                                        <p:strVal val="visible"/>
                                      </p:to>
                                    </p:set>
                                    <p:animEffect filter="fade" transition="in">
                                      <p:cBhvr>
                                        <p:cTn dur="1000"/>
                                        <p:tgtEl>
                                          <p:spTgt spid="267">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1" name="Shape 271"/>
        <p:cNvGrpSpPr/>
        <p:nvPr/>
      </p:nvGrpSpPr>
      <p:grpSpPr>
        <a:xfrm>
          <a:off x="0" y="0"/>
          <a:ext cx="0" cy="0"/>
          <a:chOff x="0" y="0"/>
          <a:chExt cx="0" cy="0"/>
        </a:xfrm>
      </p:grpSpPr>
      <p:sp>
        <p:nvSpPr>
          <p:cNvPr id="272" name="Shape 27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Advertising Services</a:t>
            </a:r>
            <a:endParaRPr/>
          </a:p>
        </p:txBody>
      </p:sp>
      <p:sp>
        <p:nvSpPr>
          <p:cNvPr id="273" name="Shape 273"/>
          <p:cNvSpPr txBox="1"/>
          <p:nvPr>
            <p:ph idx="1" type="body"/>
          </p:nvPr>
        </p:nvSpPr>
        <p:spPr>
          <a:xfrm>
            <a:off x="311700" y="1152475"/>
            <a:ext cx="55155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sz="1600"/>
              <a:t>"</a:t>
            </a:r>
            <a:r>
              <a:rPr lang="en" sz="1600"/>
              <a:t>A service instance is responsible for registering itself with the service registry. On startup the service instance registers itself (host and IP address) with the service registry and makes itself available for discovery. The client must typically periodically renew its registration so that the registry knows it is still alive. On shutdown, the service instance unregisters itself from the service registry."</a:t>
            </a:r>
            <a:br>
              <a:rPr lang="en" sz="1600"/>
            </a:br>
            <a:br>
              <a:rPr lang="en" sz="1600"/>
            </a:br>
            <a:r>
              <a:rPr lang="en" sz="1600"/>
              <a:t>-- microservices.io</a:t>
            </a:r>
            <a:endParaRPr sz="1600"/>
          </a:p>
        </p:txBody>
      </p:sp>
      <p:sp>
        <p:nvSpPr>
          <p:cNvPr id="274" name="Shape 274"/>
          <p:cNvSpPr txBox="1"/>
          <p:nvPr/>
        </p:nvSpPr>
        <p:spPr>
          <a:xfrm>
            <a:off x="1232225" y="4650625"/>
            <a:ext cx="5660100" cy="3813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1200">
                <a:solidFill>
                  <a:srgbClr val="999999"/>
                </a:solidFill>
              </a:rPr>
              <a:t>http://microservices.io/patterns/self-registration.html</a:t>
            </a:r>
            <a:endParaRPr sz="1200">
              <a:solidFill>
                <a:srgbClr val="999999"/>
              </a:solidFill>
            </a:endParaRPr>
          </a:p>
        </p:txBody>
      </p:sp>
      <p:pic>
        <p:nvPicPr>
          <p:cNvPr id="275" name="Shape 275"/>
          <p:cNvPicPr preferRelativeResize="0"/>
          <p:nvPr/>
        </p:nvPicPr>
        <p:blipFill>
          <a:blip r:embed="rId3">
            <a:alphaModFix/>
          </a:blip>
          <a:stretch>
            <a:fillRect/>
          </a:stretch>
        </p:blipFill>
        <p:spPr>
          <a:xfrm>
            <a:off x="6751500" y="1092700"/>
            <a:ext cx="2080800" cy="2609650"/>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9" name="Shape 279"/>
        <p:cNvGrpSpPr/>
        <p:nvPr/>
      </p:nvGrpSpPr>
      <p:grpSpPr>
        <a:xfrm>
          <a:off x="0" y="0"/>
          <a:ext cx="0" cy="0"/>
          <a:chOff x="0" y="0"/>
          <a:chExt cx="0" cy="0"/>
        </a:xfrm>
      </p:grpSpPr>
      <p:sp>
        <p:nvSpPr>
          <p:cNvPr id="280" name="Shape 28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Advertising Services</a:t>
            </a:r>
            <a:endParaRPr/>
          </a:p>
        </p:txBody>
      </p:sp>
      <p:sp>
        <p:nvSpPr>
          <p:cNvPr id="281" name="Shape 281"/>
          <p:cNvSpPr txBox="1"/>
          <p:nvPr>
            <p:ph idx="1" type="body"/>
          </p:nvPr>
        </p:nvSpPr>
        <p:spPr>
          <a:xfrm>
            <a:off x="311700" y="1152475"/>
            <a:ext cx="32658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Register upon startup</a:t>
            </a:r>
            <a:endParaRPr/>
          </a:p>
          <a:p>
            <a:pPr indent="-342900" lvl="0" marL="457200" rtl="0">
              <a:spcBef>
                <a:spcPts val="0"/>
              </a:spcBef>
              <a:spcAft>
                <a:spcPts val="0"/>
              </a:spcAft>
              <a:buSzPts val="1800"/>
              <a:buChar char="●"/>
            </a:pPr>
            <a:r>
              <a:rPr lang="en"/>
              <a:t>De-Register at shutdown</a:t>
            </a:r>
            <a:endParaRPr/>
          </a:p>
          <a:p>
            <a:pPr indent="-342900" lvl="0" marL="457200" rtl="0">
              <a:spcBef>
                <a:spcPts val="0"/>
              </a:spcBef>
              <a:spcAft>
                <a:spcPts val="0"/>
              </a:spcAft>
              <a:buSzPts val="1800"/>
              <a:buChar char="●"/>
            </a:pPr>
            <a:r>
              <a:rPr lang="en"/>
              <a:t>Renew periodically</a:t>
            </a:r>
            <a:endParaRPr/>
          </a:p>
          <a:p>
            <a:pPr indent="-342900" lvl="0" marL="457200" rtl="0">
              <a:spcBef>
                <a:spcPts val="0"/>
              </a:spcBef>
              <a:spcAft>
                <a:spcPts val="0"/>
              </a:spcAft>
              <a:buSzPts val="1800"/>
              <a:buChar char="●"/>
            </a:pPr>
            <a:r>
              <a:rPr lang="en"/>
              <a:t>De-Register after crashes</a:t>
            </a:r>
            <a:endParaRPr/>
          </a:p>
          <a:p>
            <a:pPr indent="0" lvl="0" marL="0">
              <a:spcBef>
                <a:spcPts val="1600"/>
              </a:spcBef>
              <a:spcAft>
                <a:spcPts val="1600"/>
              </a:spcAft>
              <a:buNone/>
            </a:pPr>
            <a:r>
              <a:t/>
            </a:r>
            <a:endParaRPr/>
          </a:p>
        </p:txBody>
      </p:sp>
      <p:pic>
        <p:nvPicPr>
          <p:cNvPr id="282" name="Shape 282"/>
          <p:cNvPicPr preferRelativeResize="0"/>
          <p:nvPr/>
        </p:nvPicPr>
        <p:blipFill>
          <a:blip r:embed="rId3">
            <a:alphaModFix/>
          </a:blip>
          <a:stretch>
            <a:fillRect/>
          </a:stretch>
        </p:blipFill>
        <p:spPr>
          <a:xfrm>
            <a:off x="6751500" y="1092700"/>
            <a:ext cx="2080800" cy="2609650"/>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Shape 28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Advertising Services</a:t>
            </a:r>
            <a:endParaRPr/>
          </a:p>
        </p:txBody>
      </p:sp>
      <p:sp>
        <p:nvSpPr>
          <p:cNvPr id="288" name="Shape 288"/>
          <p:cNvSpPr txBox="1"/>
          <p:nvPr>
            <p:ph idx="1" type="body"/>
          </p:nvPr>
        </p:nvSpPr>
        <p:spPr>
          <a:xfrm>
            <a:off x="311700" y="1152475"/>
            <a:ext cx="53883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CODE EXAMPLE HERE</a:t>
            </a:r>
            <a:endParaRPr/>
          </a:p>
        </p:txBody>
      </p:sp>
      <p:pic>
        <p:nvPicPr>
          <p:cNvPr id="289" name="Shape 289"/>
          <p:cNvPicPr preferRelativeResize="0"/>
          <p:nvPr/>
        </p:nvPicPr>
        <p:blipFill>
          <a:blip r:embed="rId3">
            <a:alphaModFix/>
          </a:blip>
          <a:stretch>
            <a:fillRect/>
          </a:stretch>
        </p:blipFill>
        <p:spPr>
          <a:xfrm>
            <a:off x="6751500" y="1092700"/>
            <a:ext cx="2080800" cy="2609650"/>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3" name="Shape 293"/>
        <p:cNvGrpSpPr/>
        <p:nvPr/>
      </p:nvGrpSpPr>
      <p:grpSpPr>
        <a:xfrm>
          <a:off x="0" y="0"/>
          <a:ext cx="0" cy="0"/>
          <a:chOff x="0" y="0"/>
          <a:chExt cx="0" cy="0"/>
        </a:xfrm>
      </p:grpSpPr>
      <p:sp>
        <p:nvSpPr>
          <p:cNvPr id="294" name="Shape 29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Discovering Services</a:t>
            </a:r>
            <a:endParaRPr/>
          </a:p>
        </p:txBody>
      </p:sp>
      <p:sp>
        <p:nvSpPr>
          <p:cNvPr id="295" name="Shape 295"/>
          <p:cNvSpPr txBox="1"/>
          <p:nvPr>
            <p:ph idx="1" type="body"/>
          </p:nvPr>
        </p:nvSpPr>
        <p:spPr>
          <a:xfrm>
            <a:off x="311700" y="1152475"/>
            <a:ext cx="43152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When making a request to a service, the client obtains the location of a service instance by querying a Service Registry, which knows the locations of all service instances.</a:t>
            </a:r>
            <a:br>
              <a:rPr lang="en"/>
            </a:br>
            <a:br>
              <a:rPr lang="en"/>
            </a:br>
            <a:r>
              <a:rPr lang="en"/>
              <a:t>-- microservices.io</a:t>
            </a:r>
            <a:endParaRPr/>
          </a:p>
        </p:txBody>
      </p:sp>
      <p:pic>
        <p:nvPicPr>
          <p:cNvPr id="296" name="Shape 296"/>
          <p:cNvPicPr preferRelativeResize="0"/>
          <p:nvPr/>
        </p:nvPicPr>
        <p:blipFill>
          <a:blip r:embed="rId3">
            <a:alphaModFix/>
          </a:blip>
          <a:stretch>
            <a:fillRect/>
          </a:stretch>
        </p:blipFill>
        <p:spPr>
          <a:xfrm>
            <a:off x="5528097" y="1017727"/>
            <a:ext cx="3360153" cy="2596475"/>
          </a:xfrm>
          <a:prstGeom prst="rect">
            <a:avLst/>
          </a:prstGeom>
          <a:noFill/>
          <a:ln>
            <a:noFill/>
          </a:ln>
        </p:spPr>
      </p:pic>
      <p:sp>
        <p:nvSpPr>
          <p:cNvPr id="297" name="Shape 297"/>
          <p:cNvSpPr txBox="1"/>
          <p:nvPr/>
        </p:nvSpPr>
        <p:spPr>
          <a:xfrm>
            <a:off x="1232225" y="4650625"/>
            <a:ext cx="5660100" cy="38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999999"/>
                </a:solidFill>
              </a:rPr>
              <a:t>http://microservices.io/patterns/client-side-discovery.html</a:t>
            </a:r>
            <a:endParaRPr sz="1200">
              <a:solidFill>
                <a:srgbClr val="999999"/>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sp>
        <p:nvSpPr>
          <p:cNvPr id="302" name="Shape 30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Discovering Services</a:t>
            </a:r>
            <a:endParaRPr/>
          </a:p>
        </p:txBody>
      </p:sp>
      <p:sp>
        <p:nvSpPr>
          <p:cNvPr id="303" name="Shape 303"/>
          <p:cNvSpPr txBox="1"/>
          <p:nvPr>
            <p:ph idx="1" type="body"/>
          </p:nvPr>
        </p:nvSpPr>
        <p:spPr>
          <a:xfrm>
            <a:off x="311700" y="1152475"/>
            <a:ext cx="43152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Configure client w/ </a:t>
            </a:r>
            <a:r>
              <a:rPr b="1" lang="en">
                <a:latin typeface="Consolas"/>
                <a:ea typeface="Consolas"/>
                <a:cs typeface="Consolas"/>
                <a:sym typeface="Consolas"/>
              </a:rPr>
              <a:t>registryURL</a:t>
            </a:r>
            <a:endParaRPr b="1">
              <a:latin typeface="Consolas"/>
              <a:ea typeface="Consolas"/>
              <a:cs typeface="Consolas"/>
              <a:sym typeface="Consolas"/>
            </a:endParaRPr>
          </a:p>
          <a:p>
            <a:pPr indent="-342900" lvl="0" marL="457200" rtl="0">
              <a:spcBef>
                <a:spcPts val="0"/>
              </a:spcBef>
              <a:spcAft>
                <a:spcPts val="0"/>
              </a:spcAft>
              <a:buSzPts val="1800"/>
              <a:buChar char="●"/>
            </a:pPr>
            <a:r>
              <a:rPr lang="en"/>
              <a:t>Query Registry w/ </a:t>
            </a:r>
            <a:r>
              <a:rPr b="1" lang="en">
                <a:latin typeface="Consolas"/>
                <a:ea typeface="Consolas"/>
                <a:cs typeface="Consolas"/>
                <a:sym typeface="Consolas"/>
              </a:rPr>
              <a:t>serviceName</a:t>
            </a:r>
            <a:endParaRPr b="1">
              <a:latin typeface="Consolas"/>
              <a:ea typeface="Consolas"/>
              <a:cs typeface="Consolas"/>
              <a:sym typeface="Consolas"/>
            </a:endParaRPr>
          </a:p>
          <a:p>
            <a:pPr indent="-342900" lvl="0" marL="457200" rtl="0">
              <a:spcBef>
                <a:spcPts val="0"/>
              </a:spcBef>
              <a:spcAft>
                <a:spcPts val="0"/>
              </a:spcAft>
              <a:buSzPts val="1800"/>
              <a:buChar char="●"/>
            </a:pPr>
            <a:r>
              <a:rPr lang="en"/>
              <a:t>Registry returns </a:t>
            </a:r>
            <a:r>
              <a:rPr b="1" lang="en">
                <a:latin typeface="Consolas"/>
                <a:ea typeface="Consolas"/>
                <a:cs typeface="Consolas"/>
                <a:sym typeface="Consolas"/>
              </a:rPr>
              <a:t>serviceURLport</a:t>
            </a:r>
            <a:endParaRPr b="1">
              <a:latin typeface="Consolas"/>
              <a:ea typeface="Consolas"/>
              <a:cs typeface="Consolas"/>
              <a:sym typeface="Consolas"/>
            </a:endParaRPr>
          </a:p>
          <a:p>
            <a:pPr indent="-342900" lvl="0" marL="457200" rtl="0">
              <a:spcBef>
                <a:spcPts val="0"/>
              </a:spcBef>
              <a:spcAft>
                <a:spcPts val="0"/>
              </a:spcAft>
              <a:buSzPts val="1800"/>
              <a:buChar char="●"/>
            </a:pPr>
            <a:r>
              <a:rPr lang="en"/>
              <a:t>Client uses </a:t>
            </a:r>
            <a:r>
              <a:rPr b="1" lang="en">
                <a:latin typeface="Consolas"/>
                <a:ea typeface="Consolas"/>
                <a:cs typeface="Consolas"/>
                <a:sym typeface="Consolas"/>
              </a:rPr>
              <a:t>serviceURLport</a:t>
            </a:r>
            <a:endParaRPr b="1">
              <a:latin typeface="Consolas"/>
              <a:ea typeface="Consolas"/>
              <a:cs typeface="Consolas"/>
              <a:sym typeface="Consolas"/>
            </a:endParaRPr>
          </a:p>
          <a:p>
            <a:pPr indent="-342900" lvl="0" marL="457200">
              <a:spcBef>
                <a:spcPts val="0"/>
              </a:spcBef>
              <a:spcAft>
                <a:spcPts val="0"/>
              </a:spcAft>
              <a:buSzPts val="1800"/>
              <a:buChar char="●"/>
            </a:pPr>
            <a:r>
              <a:rPr lang="en"/>
              <a:t>Renewal optional</a:t>
            </a:r>
            <a:endParaRPr/>
          </a:p>
        </p:txBody>
      </p:sp>
      <p:pic>
        <p:nvPicPr>
          <p:cNvPr id="304" name="Shape 304"/>
          <p:cNvPicPr preferRelativeResize="0"/>
          <p:nvPr/>
        </p:nvPicPr>
        <p:blipFill>
          <a:blip r:embed="rId3">
            <a:alphaModFix/>
          </a:blip>
          <a:stretch>
            <a:fillRect/>
          </a:stretch>
        </p:blipFill>
        <p:spPr>
          <a:xfrm>
            <a:off x="5528097" y="1017727"/>
            <a:ext cx="3360153" cy="2596475"/>
          </a:xfrm>
          <a:prstGeom prst="rect">
            <a:avLst/>
          </a:prstGeom>
          <a:noFill/>
          <a:ln>
            <a:noFill/>
          </a:ln>
        </p:spPr>
      </p:pic>
      <p:sp>
        <p:nvSpPr>
          <p:cNvPr id="305" name="Shape 305"/>
          <p:cNvSpPr txBox="1"/>
          <p:nvPr/>
        </p:nvSpPr>
        <p:spPr>
          <a:xfrm>
            <a:off x="1232225" y="4650625"/>
            <a:ext cx="5660100" cy="38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999999"/>
                </a:solidFill>
              </a:rPr>
              <a:t>http://microservices.io/patterns/client-side-discovery.html</a:t>
            </a:r>
            <a:endParaRPr sz="1200">
              <a:solidFill>
                <a:srgbClr val="999999"/>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4" name="Shape 74"/>
        <p:cNvGrpSpPr/>
        <p:nvPr/>
      </p:nvGrpSpPr>
      <p:grpSpPr>
        <a:xfrm>
          <a:off x="0" y="0"/>
          <a:ext cx="0" cy="0"/>
          <a:chOff x="0" y="0"/>
          <a:chExt cx="0" cy="0"/>
        </a:xfrm>
      </p:grpSpPr>
      <p:sp>
        <p:nvSpPr>
          <p:cNvPr id="75" name="Shape 7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What are RESTful Microservices?</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9" name="Shape 309"/>
        <p:cNvGrpSpPr/>
        <p:nvPr/>
      </p:nvGrpSpPr>
      <p:grpSpPr>
        <a:xfrm>
          <a:off x="0" y="0"/>
          <a:ext cx="0" cy="0"/>
          <a:chOff x="0" y="0"/>
          <a:chExt cx="0" cy="0"/>
        </a:xfrm>
      </p:grpSpPr>
      <p:sp>
        <p:nvSpPr>
          <p:cNvPr id="310" name="Shape 31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Discovering Services</a:t>
            </a:r>
            <a:endParaRPr/>
          </a:p>
        </p:txBody>
      </p:sp>
      <p:sp>
        <p:nvSpPr>
          <p:cNvPr id="311" name="Shape 311"/>
          <p:cNvSpPr txBox="1"/>
          <p:nvPr>
            <p:ph idx="1" type="body"/>
          </p:nvPr>
        </p:nvSpPr>
        <p:spPr>
          <a:xfrm>
            <a:off x="311700" y="1152475"/>
            <a:ext cx="43152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CODE EXAMPLE</a:t>
            </a:r>
            <a:endParaRPr/>
          </a:p>
        </p:txBody>
      </p:sp>
      <p:pic>
        <p:nvPicPr>
          <p:cNvPr id="312" name="Shape 312"/>
          <p:cNvPicPr preferRelativeResize="0"/>
          <p:nvPr/>
        </p:nvPicPr>
        <p:blipFill>
          <a:blip r:embed="rId3">
            <a:alphaModFix/>
          </a:blip>
          <a:stretch>
            <a:fillRect/>
          </a:stretch>
        </p:blipFill>
        <p:spPr>
          <a:xfrm>
            <a:off x="5528097" y="1017727"/>
            <a:ext cx="3360153" cy="2596475"/>
          </a:xfrm>
          <a:prstGeom prst="rect">
            <a:avLst/>
          </a:prstGeom>
          <a:noFill/>
          <a:ln>
            <a:noFill/>
          </a:ln>
        </p:spPr>
      </p:pic>
      <p:sp>
        <p:nvSpPr>
          <p:cNvPr id="313" name="Shape 313"/>
          <p:cNvSpPr txBox="1"/>
          <p:nvPr/>
        </p:nvSpPr>
        <p:spPr>
          <a:xfrm>
            <a:off x="1232225" y="4650625"/>
            <a:ext cx="5660100" cy="38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999999"/>
                </a:solidFill>
              </a:rPr>
              <a:t>http://microservices.io/patterns/client-side-discovery.html</a:t>
            </a:r>
            <a:endParaRPr sz="1200">
              <a:solidFill>
                <a:srgbClr val="999999"/>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7" name="Shape 317"/>
        <p:cNvGrpSpPr/>
        <p:nvPr/>
      </p:nvGrpSpPr>
      <p:grpSpPr>
        <a:xfrm>
          <a:off x="0" y="0"/>
          <a:ext cx="0" cy="0"/>
          <a:chOff x="0" y="0"/>
          <a:chExt cx="0" cy="0"/>
        </a:xfrm>
      </p:grpSpPr>
      <p:sp>
        <p:nvSpPr>
          <p:cNvPr id="318" name="Shape 3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Health Checking</a:t>
            </a:r>
            <a:endParaRPr/>
          </a:p>
        </p:txBody>
      </p:sp>
      <p:sp>
        <p:nvSpPr>
          <p:cNvPr id="319" name="Shape 319"/>
          <p:cNvSpPr txBox="1"/>
          <p:nvPr>
            <p:ph idx="1" type="body"/>
          </p:nvPr>
        </p:nvSpPr>
        <p:spPr>
          <a:xfrm>
            <a:off x="311700" y="1152475"/>
            <a:ext cx="49431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 service has an health check API endpoint (e.g. HTTP /health) that returns the health of the service. A health check client - a monitoring service, service registry or load balancer - periodically invokes the endpoint to check the health of the service instance.</a:t>
            </a:r>
            <a:endParaRPr/>
          </a:p>
          <a:p>
            <a:pPr indent="0" lvl="0" marL="0">
              <a:spcBef>
                <a:spcPts val="1600"/>
              </a:spcBef>
              <a:spcAft>
                <a:spcPts val="1600"/>
              </a:spcAft>
              <a:buNone/>
            </a:pPr>
            <a:r>
              <a:rPr lang="en"/>
              <a:t>-- microserivce.io</a:t>
            </a:r>
            <a:endParaRPr/>
          </a:p>
        </p:txBody>
      </p:sp>
      <p:pic>
        <p:nvPicPr>
          <p:cNvPr id="320" name="Shape 320"/>
          <p:cNvPicPr preferRelativeResize="0"/>
          <p:nvPr/>
        </p:nvPicPr>
        <p:blipFill>
          <a:blip r:embed="rId3">
            <a:alphaModFix/>
          </a:blip>
          <a:stretch>
            <a:fillRect/>
          </a:stretch>
        </p:blipFill>
        <p:spPr>
          <a:xfrm>
            <a:off x="5407200" y="1170125"/>
            <a:ext cx="3584399" cy="2352414"/>
          </a:xfrm>
          <a:prstGeom prst="rect">
            <a:avLst/>
          </a:prstGeom>
          <a:noFill/>
          <a:ln cap="flat" cmpd="sng" w="9525">
            <a:solidFill>
              <a:schemeClr val="dk2"/>
            </a:solidFill>
            <a:prstDash val="solid"/>
            <a:round/>
            <a:headEnd len="med" w="med" type="none"/>
            <a:tailEnd len="med" w="med" type="none"/>
          </a:ln>
        </p:spPr>
      </p:pic>
      <p:sp>
        <p:nvSpPr>
          <p:cNvPr id="321" name="Shape 321"/>
          <p:cNvSpPr txBox="1"/>
          <p:nvPr/>
        </p:nvSpPr>
        <p:spPr>
          <a:xfrm>
            <a:off x="1232225" y="4650625"/>
            <a:ext cx="5660100" cy="38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999999"/>
                </a:solidFill>
              </a:rPr>
              <a:t>https://inadarei.github.io/rfc-healthcheck/</a:t>
            </a:r>
            <a:endParaRPr sz="1200">
              <a:solidFill>
                <a:srgbClr val="999999"/>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5" name="Shape 325"/>
        <p:cNvGrpSpPr/>
        <p:nvPr/>
      </p:nvGrpSpPr>
      <p:grpSpPr>
        <a:xfrm>
          <a:off x="0" y="0"/>
          <a:ext cx="0" cy="0"/>
          <a:chOff x="0" y="0"/>
          <a:chExt cx="0" cy="0"/>
        </a:xfrm>
      </p:grpSpPr>
      <p:sp>
        <p:nvSpPr>
          <p:cNvPr id="326" name="Shape 3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Health Checking</a:t>
            </a:r>
            <a:endParaRPr/>
          </a:p>
        </p:txBody>
      </p:sp>
      <p:sp>
        <p:nvSpPr>
          <p:cNvPr id="327" name="Shape 327"/>
          <p:cNvSpPr txBox="1"/>
          <p:nvPr>
            <p:ph idx="1" type="body"/>
          </p:nvPr>
        </p:nvSpPr>
        <p:spPr>
          <a:xfrm>
            <a:off x="311700" y="1152475"/>
            <a:ext cx="49431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Services support health-checks</a:t>
            </a:r>
            <a:endParaRPr/>
          </a:p>
          <a:p>
            <a:pPr indent="-342900" lvl="0" marL="457200" rtl="0">
              <a:spcBef>
                <a:spcPts val="0"/>
              </a:spcBef>
              <a:spcAft>
                <a:spcPts val="0"/>
              </a:spcAft>
              <a:buSzPts val="1800"/>
              <a:buChar char="●"/>
            </a:pPr>
            <a:r>
              <a:rPr lang="en"/>
              <a:t>Services renew with the registry</a:t>
            </a:r>
            <a:endParaRPr/>
          </a:p>
          <a:p>
            <a:pPr indent="-342900" lvl="0" marL="457200" rtl="0">
              <a:spcBef>
                <a:spcPts val="0"/>
              </a:spcBef>
              <a:spcAft>
                <a:spcPts val="0"/>
              </a:spcAft>
              <a:buSzPts val="1800"/>
              <a:buChar char="●"/>
            </a:pPr>
            <a:r>
              <a:rPr lang="en"/>
              <a:t>De-reg service on failed health requests </a:t>
            </a:r>
            <a:endParaRPr/>
          </a:p>
          <a:p>
            <a:pPr indent="-342900" lvl="0" marL="457200" rtl="0">
              <a:spcBef>
                <a:spcPts val="0"/>
              </a:spcBef>
              <a:spcAft>
                <a:spcPts val="0"/>
              </a:spcAft>
              <a:buSzPts val="1800"/>
              <a:buChar char="●"/>
            </a:pPr>
            <a:r>
              <a:rPr lang="en"/>
              <a:t>De-reg service on expired renewals</a:t>
            </a:r>
            <a:endParaRPr/>
          </a:p>
        </p:txBody>
      </p:sp>
      <p:pic>
        <p:nvPicPr>
          <p:cNvPr id="328" name="Shape 328"/>
          <p:cNvPicPr preferRelativeResize="0"/>
          <p:nvPr/>
        </p:nvPicPr>
        <p:blipFill>
          <a:blip r:embed="rId3">
            <a:alphaModFix/>
          </a:blip>
          <a:stretch>
            <a:fillRect/>
          </a:stretch>
        </p:blipFill>
        <p:spPr>
          <a:xfrm>
            <a:off x="5407200" y="1170125"/>
            <a:ext cx="3584399" cy="2352414"/>
          </a:xfrm>
          <a:prstGeom prst="rect">
            <a:avLst/>
          </a:prstGeom>
          <a:noFill/>
          <a:ln cap="flat" cmpd="sng" w="9525">
            <a:solidFill>
              <a:schemeClr val="dk2"/>
            </a:solidFill>
            <a:prstDash val="solid"/>
            <a:round/>
            <a:headEnd len="med" w="med" type="none"/>
            <a:tailEnd len="med" w="med" type="none"/>
          </a:ln>
        </p:spPr>
      </p:pic>
      <p:sp>
        <p:nvSpPr>
          <p:cNvPr id="329" name="Shape 329"/>
          <p:cNvSpPr txBox="1"/>
          <p:nvPr/>
        </p:nvSpPr>
        <p:spPr>
          <a:xfrm>
            <a:off x="1232225" y="4650625"/>
            <a:ext cx="5660100" cy="38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999999"/>
                </a:solidFill>
              </a:rPr>
              <a:t>https://inadarei.github.io/rfc-healthcheck/</a:t>
            </a:r>
            <a:endParaRPr sz="1200">
              <a:solidFill>
                <a:srgbClr val="999999"/>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Shape 3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Health Checking</a:t>
            </a:r>
            <a:endParaRPr/>
          </a:p>
        </p:txBody>
      </p:sp>
      <p:sp>
        <p:nvSpPr>
          <p:cNvPr id="335" name="Shape 335"/>
          <p:cNvSpPr txBox="1"/>
          <p:nvPr>
            <p:ph idx="1" type="body"/>
          </p:nvPr>
        </p:nvSpPr>
        <p:spPr>
          <a:xfrm>
            <a:off x="311700" y="1152475"/>
            <a:ext cx="49431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
              <a:t>CODE EXAMPLE</a:t>
            </a:r>
            <a:endParaRPr/>
          </a:p>
        </p:txBody>
      </p:sp>
      <p:pic>
        <p:nvPicPr>
          <p:cNvPr id="336" name="Shape 336"/>
          <p:cNvPicPr preferRelativeResize="0"/>
          <p:nvPr/>
        </p:nvPicPr>
        <p:blipFill>
          <a:blip r:embed="rId3">
            <a:alphaModFix/>
          </a:blip>
          <a:stretch>
            <a:fillRect/>
          </a:stretch>
        </p:blipFill>
        <p:spPr>
          <a:xfrm>
            <a:off x="5407200" y="1170125"/>
            <a:ext cx="3584399" cy="2352414"/>
          </a:xfrm>
          <a:prstGeom prst="rect">
            <a:avLst/>
          </a:prstGeom>
          <a:noFill/>
          <a:ln cap="flat" cmpd="sng" w="9525">
            <a:solidFill>
              <a:schemeClr val="dk2"/>
            </a:solidFill>
            <a:prstDash val="solid"/>
            <a:round/>
            <a:headEnd len="med" w="med" type="none"/>
            <a:tailEnd len="med" w="med" type="none"/>
          </a:ln>
        </p:spPr>
      </p:pic>
      <p:sp>
        <p:nvSpPr>
          <p:cNvPr id="337" name="Shape 337"/>
          <p:cNvSpPr txBox="1"/>
          <p:nvPr/>
        </p:nvSpPr>
        <p:spPr>
          <a:xfrm>
            <a:off x="1232225" y="4650625"/>
            <a:ext cx="5660100" cy="381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200">
                <a:solidFill>
                  <a:srgbClr val="999999"/>
                </a:solidFill>
              </a:rPr>
              <a:t>https://inadarei.github.io/rfc-healthcheck/</a:t>
            </a:r>
            <a:endParaRPr sz="1200">
              <a:solidFill>
                <a:srgbClr val="999999"/>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1" name="Shape 341"/>
        <p:cNvGrpSpPr/>
        <p:nvPr/>
      </p:nvGrpSpPr>
      <p:grpSpPr>
        <a:xfrm>
          <a:off x="0" y="0"/>
          <a:ext cx="0" cy="0"/>
          <a:chOff x="0" y="0"/>
          <a:chExt cx="0" cy="0"/>
        </a:xfrm>
      </p:grpSpPr>
      <p:sp>
        <p:nvSpPr>
          <p:cNvPr id="342" name="Shape 342"/>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i="1" lang="en" sz="2400"/>
              <a:t>Discovery patterns are the DNS of application services.</a:t>
            </a:r>
            <a:endParaRPr i="1" sz="2400"/>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6" name="Shape 346"/>
        <p:cNvGrpSpPr/>
        <p:nvPr/>
      </p:nvGrpSpPr>
      <p:grpSpPr>
        <a:xfrm>
          <a:off x="0" y="0"/>
          <a:ext cx="0" cy="0"/>
          <a:chOff x="0" y="0"/>
          <a:chExt cx="0" cy="0"/>
        </a:xfrm>
      </p:grpSpPr>
      <p:sp>
        <p:nvSpPr>
          <p:cNvPr id="347" name="Shape 34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Discovery Exercise</a:t>
            </a:r>
            <a:endParaRPr/>
          </a:p>
        </p:txBody>
      </p:sp>
      <p:sp>
        <p:nvSpPr>
          <p:cNvPr id="348" name="Shape 34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2" name="Shape 352"/>
        <p:cNvGrpSpPr/>
        <p:nvPr/>
      </p:nvGrpSpPr>
      <p:grpSpPr>
        <a:xfrm>
          <a:off x="0" y="0"/>
          <a:ext cx="0" cy="0"/>
          <a:chOff x="0" y="0"/>
          <a:chExt cx="0" cy="0"/>
        </a:xfrm>
      </p:grpSpPr>
      <p:sp>
        <p:nvSpPr>
          <p:cNvPr id="353" name="Shape 35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The Adaptable System</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7" name="Shape 357"/>
        <p:cNvGrpSpPr/>
        <p:nvPr/>
      </p:nvGrpSpPr>
      <p:grpSpPr>
        <a:xfrm>
          <a:off x="0" y="0"/>
          <a:ext cx="0" cy="0"/>
          <a:chOff x="0" y="0"/>
          <a:chExt cx="0" cy="0"/>
        </a:xfrm>
      </p:grpSpPr>
      <p:sp>
        <p:nvSpPr>
          <p:cNvPr id="358" name="Shape 35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The Adaptable System</a:t>
            </a:r>
            <a:endParaRPr/>
          </a:p>
        </p:txBody>
      </p:sp>
      <p:sp>
        <p:nvSpPr>
          <p:cNvPr id="359" name="Shape 35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Service/API Designers</a:t>
            </a:r>
            <a:endParaRPr/>
          </a:p>
          <a:p>
            <a:pPr indent="-342900" lvl="0" marL="457200" rtl="0">
              <a:spcBef>
                <a:spcPts val="0"/>
              </a:spcBef>
              <a:spcAft>
                <a:spcPts val="0"/>
              </a:spcAft>
              <a:buSzPts val="1800"/>
              <a:buChar char="●"/>
            </a:pPr>
            <a:r>
              <a:rPr lang="en"/>
              <a:t>Evolvable Providers</a:t>
            </a:r>
            <a:endParaRPr/>
          </a:p>
          <a:p>
            <a:pPr indent="-342900" lvl="0" marL="457200" rtl="0">
              <a:spcBef>
                <a:spcPts val="0"/>
              </a:spcBef>
              <a:spcAft>
                <a:spcPts val="0"/>
              </a:spcAft>
              <a:buSzPts val="1800"/>
              <a:buChar char="●"/>
            </a:pPr>
            <a:r>
              <a:rPr lang="en"/>
              <a:t>Adaptable Consumers</a:t>
            </a:r>
            <a:endParaRPr/>
          </a:p>
          <a:p>
            <a:pPr indent="-342900" lvl="0" marL="457200">
              <a:spcBef>
                <a:spcPts val="0"/>
              </a:spcBef>
              <a:spcAft>
                <a:spcPts val="0"/>
              </a:spcAft>
              <a:buSzPts val="1800"/>
              <a:buChar char="●"/>
            </a:pPr>
            <a:r>
              <a:rPr i="1" lang="en"/>
              <a:t>Adaptation Exercise</a:t>
            </a:r>
            <a:endParaRPr i="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9">
                                            <p:txEl>
                                              <p:pRg end="0" st="0"/>
                                            </p:txEl>
                                          </p:spTgt>
                                        </p:tgtEl>
                                        <p:attrNameLst>
                                          <p:attrName>style.visibility</p:attrName>
                                        </p:attrNameLst>
                                      </p:cBhvr>
                                      <p:to>
                                        <p:strVal val="visible"/>
                                      </p:to>
                                    </p:set>
                                    <p:animEffect filter="fade" transition="in">
                                      <p:cBhvr>
                                        <p:cTn dur="1000"/>
                                        <p:tgtEl>
                                          <p:spTgt spid="35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9">
                                            <p:txEl>
                                              <p:pRg end="1" st="1"/>
                                            </p:txEl>
                                          </p:spTgt>
                                        </p:tgtEl>
                                        <p:attrNameLst>
                                          <p:attrName>style.visibility</p:attrName>
                                        </p:attrNameLst>
                                      </p:cBhvr>
                                      <p:to>
                                        <p:strVal val="visible"/>
                                      </p:to>
                                    </p:set>
                                    <p:animEffect filter="fade" transition="in">
                                      <p:cBhvr>
                                        <p:cTn dur="1000"/>
                                        <p:tgtEl>
                                          <p:spTgt spid="35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9">
                                            <p:txEl>
                                              <p:pRg end="2" st="2"/>
                                            </p:txEl>
                                          </p:spTgt>
                                        </p:tgtEl>
                                        <p:attrNameLst>
                                          <p:attrName>style.visibility</p:attrName>
                                        </p:attrNameLst>
                                      </p:cBhvr>
                                      <p:to>
                                        <p:strVal val="visible"/>
                                      </p:to>
                                    </p:set>
                                    <p:animEffect filter="fade" transition="in">
                                      <p:cBhvr>
                                        <p:cTn dur="1000"/>
                                        <p:tgtEl>
                                          <p:spTgt spid="35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9">
                                            <p:txEl>
                                              <p:pRg end="3" st="3"/>
                                            </p:txEl>
                                          </p:spTgt>
                                        </p:tgtEl>
                                        <p:attrNameLst>
                                          <p:attrName>style.visibility</p:attrName>
                                        </p:attrNameLst>
                                      </p:cBhvr>
                                      <p:to>
                                        <p:strVal val="visible"/>
                                      </p:to>
                                    </p:set>
                                    <p:animEffect filter="fade" transition="in">
                                      <p:cBhvr>
                                        <p:cTn dur="1000"/>
                                        <p:tgtEl>
                                          <p:spTgt spid="359">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3" name="Shape 363"/>
        <p:cNvGrpSpPr/>
        <p:nvPr/>
      </p:nvGrpSpPr>
      <p:grpSpPr>
        <a:xfrm>
          <a:off x="0" y="0"/>
          <a:ext cx="0" cy="0"/>
          <a:chOff x="0" y="0"/>
          <a:chExt cx="0" cy="0"/>
        </a:xfrm>
      </p:grpSpPr>
      <p:sp>
        <p:nvSpPr>
          <p:cNvPr id="364" name="Shape 36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Service/API Designers</a:t>
            </a:r>
            <a:endParaRPr/>
          </a:p>
        </p:txBody>
      </p:sp>
      <p:sp>
        <p:nvSpPr>
          <p:cNvPr id="365" name="Shape 365"/>
          <p:cNvSpPr txBox="1"/>
          <p:nvPr>
            <p:ph idx="1" type="body"/>
          </p:nvPr>
        </p:nvSpPr>
        <p:spPr>
          <a:xfrm>
            <a:off x="311700" y="1152475"/>
            <a:ext cx="42210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Clr>
                <a:schemeClr val="dk1"/>
              </a:buClr>
              <a:buSzPts val="1100"/>
              <a:buFont typeface="Arial"/>
              <a:buNone/>
            </a:pPr>
            <a:r>
              <a:rPr i="1" lang="en"/>
              <a:t>"</a:t>
            </a:r>
            <a:r>
              <a:rPr i="1" lang="en"/>
              <a:t>The value of a well-designed object is when it has such a rich set of affordances that the people who use it can do things with it that the designer never imagined."</a:t>
            </a:r>
            <a:endParaRPr i="1"/>
          </a:p>
          <a:p>
            <a:pPr indent="0" lvl="0" marL="0">
              <a:spcBef>
                <a:spcPts val="1600"/>
              </a:spcBef>
              <a:spcAft>
                <a:spcPts val="1600"/>
              </a:spcAft>
              <a:buNone/>
            </a:pPr>
            <a:r>
              <a:rPr lang="en"/>
              <a:t>-- Donald Norman, 1994</a:t>
            </a:r>
            <a:endParaRPr/>
          </a:p>
        </p:txBody>
      </p:sp>
      <p:pic>
        <p:nvPicPr>
          <p:cNvPr id="366" name="Shape 366"/>
          <p:cNvPicPr preferRelativeResize="0"/>
          <p:nvPr/>
        </p:nvPicPr>
        <p:blipFill>
          <a:blip r:embed="rId3">
            <a:alphaModFix/>
          </a:blip>
          <a:stretch>
            <a:fillRect/>
          </a:stretch>
        </p:blipFill>
        <p:spPr>
          <a:xfrm>
            <a:off x="5552138" y="1152475"/>
            <a:ext cx="3280162" cy="2527701"/>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Shape 37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Service/API Designers</a:t>
            </a:r>
            <a:endParaRPr/>
          </a:p>
        </p:txBody>
      </p:sp>
      <p:sp>
        <p:nvSpPr>
          <p:cNvPr id="372" name="Shape 37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Promise message models, not object types</a:t>
            </a:r>
            <a:endParaRPr/>
          </a:p>
          <a:p>
            <a:pPr indent="-342900" lvl="0" marL="457200" rtl="0">
              <a:spcBef>
                <a:spcPts val="0"/>
              </a:spcBef>
              <a:spcAft>
                <a:spcPts val="0"/>
              </a:spcAft>
              <a:buSzPts val="1800"/>
              <a:buChar char="●"/>
            </a:pPr>
            <a:r>
              <a:rPr lang="en"/>
              <a:t>Document link identifiers, not URLs</a:t>
            </a:r>
            <a:endParaRPr/>
          </a:p>
          <a:p>
            <a:pPr indent="-342900" lvl="0" marL="457200" rtl="0">
              <a:spcBef>
                <a:spcPts val="0"/>
              </a:spcBef>
              <a:spcAft>
                <a:spcPts val="0"/>
              </a:spcAft>
              <a:buSzPts val="1800"/>
              <a:buChar char="●"/>
            </a:pPr>
            <a:r>
              <a:rPr lang="en"/>
              <a:t>Publish vocabularies, not API </a:t>
            </a:r>
            <a:r>
              <a:rPr lang="en"/>
              <a:t>definitions</a:t>
            </a:r>
            <a:endParaRPr/>
          </a:p>
        </p:txBody>
      </p:sp>
      <p:pic>
        <p:nvPicPr>
          <p:cNvPr id="373" name="Shape 373"/>
          <p:cNvPicPr preferRelativeResize="0"/>
          <p:nvPr/>
        </p:nvPicPr>
        <p:blipFill>
          <a:blip r:embed="rId3">
            <a:alphaModFix/>
          </a:blip>
          <a:stretch>
            <a:fillRect/>
          </a:stretch>
        </p:blipFill>
        <p:spPr>
          <a:xfrm>
            <a:off x="5552138" y="1152475"/>
            <a:ext cx="3280162" cy="25277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9" name="Shape 79"/>
        <p:cNvGrpSpPr/>
        <p:nvPr/>
      </p:nvGrpSpPr>
      <p:grpSpPr>
        <a:xfrm>
          <a:off x="0" y="0"/>
          <a:ext cx="0" cy="0"/>
          <a:chOff x="0" y="0"/>
          <a:chExt cx="0" cy="0"/>
        </a:xfrm>
      </p:grpSpPr>
      <p:sp>
        <p:nvSpPr>
          <p:cNvPr id="80" name="Shape 8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What are RESTful Microservices?</a:t>
            </a:r>
            <a:endParaRPr/>
          </a:p>
        </p:txBody>
      </p:sp>
      <p:sp>
        <p:nvSpPr>
          <p:cNvPr id="81" name="Shape 8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Microservices</a:t>
            </a:r>
            <a:endParaRPr/>
          </a:p>
          <a:p>
            <a:pPr indent="-342900" lvl="0" marL="457200" rtl="0">
              <a:spcBef>
                <a:spcPts val="0"/>
              </a:spcBef>
              <a:spcAft>
                <a:spcPts val="0"/>
              </a:spcAft>
              <a:buSzPts val="1800"/>
              <a:buChar char="●"/>
            </a:pPr>
            <a:r>
              <a:rPr lang="en"/>
              <a:t>RESTful-ness</a:t>
            </a:r>
            <a:endParaRPr/>
          </a:p>
          <a:p>
            <a:pPr indent="-342900" lvl="0" marL="457200" rtl="0">
              <a:spcBef>
                <a:spcPts val="0"/>
              </a:spcBef>
              <a:spcAft>
                <a:spcPts val="0"/>
              </a:spcAft>
              <a:buSzPts val="1800"/>
              <a:buChar char="●"/>
            </a:pPr>
            <a:r>
              <a:rPr lang="en"/>
              <a:t>A New Kind of Service</a:t>
            </a:r>
            <a:endParaRPr/>
          </a:p>
          <a:p>
            <a:pPr indent="-342900" lvl="0" marL="457200">
              <a:spcBef>
                <a:spcPts val="0"/>
              </a:spcBef>
              <a:spcAft>
                <a:spcPts val="0"/>
              </a:spcAft>
              <a:buSzPts val="1800"/>
              <a:buChar char="●"/>
            </a:pPr>
            <a:r>
              <a:rPr i="1" lang="en"/>
              <a:t>Analysis Exercise</a:t>
            </a:r>
            <a:endParaRPr i="1"/>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xEl>
                                              <p:pRg end="0" st="0"/>
                                            </p:txEl>
                                          </p:spTgt>
                                        </p:tgtEl>
                                        <p:attrNameLst>
                                          <p:attrName>style.visibility</p:attrName>
                                        </p:attrNameLst>
                                      </p:cBhvr>
                                      <p:to>
                                        <p:strVal val="visible"/>
                                      </p:to>
                                    </p:set>
                                    <p:animEffect filter="fade" transition="in">
                                      <p:cBhvr>
                                        <p:cTn dur="1000"/>
                                        <p:tgtEl>
                                          <p:spTgt spid="8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xEl>
                                              <p:pRg end="1" st="1"/>
                                            </p:txEl>
                                          </p:spTgt>
                                        </p:tgtEl>
                                        <p:attrNameLst>
                                          <p:attrName>style.visibility</p:attrName>
                                        </p:attrNameLst>
                                      </p:cBhvr>
                                      <p:to>
                                        <p:strVal val="visible"/>
                                      </p:to>
                                    </p:set>
                                    <p:animEffect filter="fade" transition="in">
                                      <p:cBhvr>
                                        <p:cTn dur="1000"/>
                                        <p:tgtEl>
                                          <p:spTgt spid="81">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xEl>
                                              <p:pRg end="2" st="2"/>
                                            </p:txEl>
                                          </p:spTgt>
                                        </p:tgtEl>
                                        <p:attrNameLst>
                                          <p:attrName>style.visibility</p:attrName>
                                        </p:attrNameLst>
                                      </p:cBhvr>
                                      <p:to>
                                        <p:strVal val="visible"/>
                                      </p:to>
                                    </p:set>
                                    <p:animEffect filter="fade" transition="in">
                                      <p:cBhvr>
                                        <p:cTn dur="1000"/>
                                        <p:tgtEl>
                                          <p:spTgt spid="81">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xEl>
                                              <p:pRg end="3" st="3"/>
                                            </p:txEl>
                                          </p:spTgt>
                                        </p:tgtEl>
                                        <p:attrNameLst>
                                          <p:attrName>style.visibility</p:attrName>
                                        </p:attrNameLst>
                                      </p:cBhvr>
                                      <p:to>
                                        <p:strVal val="visible"/>
                                      </p:to>
                                    </p:set>
                                    <p:animEffect filter="fade" transition="in">
                                      <p:cBhvr>
                                        <p:cTn dur="1000"/>
                                        <p:tgtEl>
                                          <p:spTgt spid="81">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Shape 37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Evolvable Providers</a:t>
            </a:r>
            <a:endParaRPr/>
          </a:p>
        </p:txBody>
      </p:sp>
      <p:sp>
        <p:nvSpPr>
          <p:cNvPr id="379" name="Shape 379"/>
          <p:cNvSpPr txBox="1"/>
          <p:nvPr>
            <p:ph idx="1" type="body"/>
          </p:nvPr>
        </p:nvSpPr>
        <p:spPr>
          <a:xfrm>
            <a:off x="311700" y="1152475"/>
            <a:ext cx="5205300" cy="3416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i="1" lang="en"/>
              <a:t>"</a:t>
            </a:r>
            <a:r>
              <a:rPr i="1" lang="en"/>
              <a:t>When people are building on top of our API, we’re really asking them to trust us with the time they’re investing in building their applications. And to earn that trust, we can’t make changes [to the API] that would cause their code to break."</a:t>
            </a:r>
            <a:br>
              <a:rPr i="1" lang="en"/>
            </a:br>
            <a:endParaRPr/>
          </a:p>
          <a:p>
            <a:pPr indent="0" lvl="0" marL="0" rtl="0">
              <a:spcBef>
                <a:spcPts val="1600"/>
              </a:spcBef>
              <a:spcAft>
                <a:spcPts val="1600"/>
              </a:spcAft>
              <a:buNone/>
            </a:pPr>
            <a:r>
              <a:rPr lang="en"/>
              <a:t>-- Jason Rudolph, Github (2013)</a:t>
            </a:r>
            <a:endParaRPr/>
          </a:p>
        </p:txBody>
      </p:sp>
      <p:sp>
        <p:nvSpPr>
          <p:cNvPr id="380" name="Shape 380"/>
          <p:cNvSpPr txBox="1"/>
          <p:nvPr/>
        </p:nvSpPr>
        <p:spPr>
          <a:xfrm>
            <a:off x="1232225" y="4685700"/>
            <a:ext cx="5628300" cy="1989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sz="1200">
                <a:solidFill>
                  <a:srgbClr val="666666"/>
                </a:solidFill>
              </a:rPr>
              <a:t>https://www.slideshare.net/yandex/api-design-at-github-jason-rudolph-github</a:t>
            </a:r>
            <a:endParaRPr sz="1200">
              <a:solidFill>
                <a:srgbClr val="666666"/>
              </a:solidFill>
            </a:endParaRPr>
          </a:p>
        </p:txBody>
      </p:sp>
      <p:pic>
        <p:nvPicPr>
          <p:cNvPr id="381" name="Shape 381"/>
          <p:cNvPicPr preferRelativeResize="0"/>
          <p:nvPr/>
        </p:nvPicPr>
        <p:blipFill>
          <a:blip r:embed="rId3">
            <a:alphaModFix/>
          </a:blip>
          <a:stretch>
            <a:fillRect/>
          </a:stretch>
        </p:blipFill>
        <p:spPr>
          <a:xfrm>
            <a:off x="6520425" y="1017725"/>
            <a:ext cx="2311875" cy="231187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Shape 38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Evolvable Providers</a:t>
            </a:r>
            <a:endParaRPr/>
          </a:p>
        </p:txBody>
      </p:sp>
      <p:sp>
        <p:nvSpPr>
          <p:cNvPr id="387" name="Shape 38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Don't take things away</a:t>
            </a:r>
            <a:endParaRPr/>
          </a:p>
          <a:p>
            <a:pPr indent="-342900" lvl="0" marL="457200" rtl="0">
              <a:spcBef>
                <a:spcPts val="0"/>
              </a:spcBef>
              <a:spcAft>
                <a:spcPts val="0"/>
              </a:spcAft>
              <a:buSzPts val="1800"/>
              <a:buChar char="●"/>
            </a:pPr>
            <a:r>
              <a:rPr lang="en"/>
              <a:t>Don't change the meaning of things</a:t>
            </a:r>
            <a:endParaRPr/>
          </a:p>
          <a:p>
            <a:pPr indent="-342900" lvl="0" marL="457200" rtl="0">
              <a:spcBef>
                <a:spcPts val="0"/>
              </a:spcBef>
              <a:spcAft>
                <a:spcPts val="0"/>
              </a:spcAft>
              <a:buSzPts val="1800"/>
              <a:buChar char="●"/>
            </a:pPr>
            <a:r>
              <a:rPr lang="en"/>
              <a:t>Make all additions optional</a:t>
            </a:r>
            <a:endParaRPr/>
          </a:p>
        </p:txBody>
      </p:sp>
      <p:pic>
        <p:nvPicPr>
          <p:cNvPr id="388" name="Shape 388"/>
          <p:cNvPicPr preferRelativeResize="0"/>
          <p:nvPr/>
        </p:nvPicPr>
        <p:blipFill>
          <a:blip r:embed="rId3">
            <a:alphaModFix/>
          </a:blip>
          <a:stretch>
            <a:fillRect/>
          </a:stretch>
        </p:blipFill>
        <p:spPr>
          <a:xfrm>
            <a:off x="6520425" y="1017725"/>
            <a:ext cx="2311875" cy="231187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2" name="Shape 392"/>
        <p:cNvGrpSpPr/>
        <p:nvPr/>
      </p:nvGrpSpPr>
      <p:grpSpPr>
        <a:xfrm>
          <a:off x="0" y="0"/>
          <a:ext cx="0" cy="0"/>
          <a:chOff x="0" y="0"/>
          <a:chExt cx="0" cy="0"/>
        </a:xfrm>
      </p:grpSpPr>
      <p:sp>
        <p:nvSpPr>
          <p:cNvPr id="393" name="Shape 39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Adaptable Consumers</a:t>
            </a:r>
            <a:endParaRPr/>
          </a:p>
        </p:txBody>
      </p:sp>
      <p:sp>
        <p:nvSpPr>
          <p:cNvPr id="394" name="Shape 394"/>
          <p:cNvSpPr txBox="1"/>
          <p:nvPr>
            <p:ph idx="1" type="body"/>
          </p:nvPr>
        </p:nvSpPr>
        <p:spPr>
          <a:xfrm>
            <a:off x="311700" y="1152475"/>
            <a:ext cx="4076700" cy="3416400"/>
          </a:xfrm>
          <a:prstGeom prst="rect">
            <a:avLst/>
          </a:prstGeom>
        </p:spPr>
        <p:txBody>
          <a:bodyPr anchorCtr="0" anchor="t" bIns="91425" lIns="91425" spcFirstLastPara="1" rIns="91425" wrap="square" tIns="91425">
            <a:noAutofit/>
          </a:bodyPr>
          <a:lstStyle/>
          <a:p>
            <a:pPr indent="0" lvl="0" marL="0">
              <a:spcBef>
                <a:spcPts val="0"/>
              </a:spcBef>
              <a:spcAft>
                <a:spcPts val="0"/>
              </a:spcAft>
              <a:buClr>
                <a:schemeClr val="dk1"/>
              </a:buClr>
              <a:buSzPts val="1100"/>
              <a:buFont typeface="Arial"/>
              <a:buNone/>
            </a:pPr>
            <a:r>
              <a:rPr i="1" lang="en"/>
              <a:t>"</a:t>
            </a:r>
            <a:r>
              <a:rPr i="1" lang="en"/>
              <a:t>When you can build a client that doesn’t have to memorize the solution ahead of time you can start building clients who are 'smart' enough to adapt to new possible actions as the service presents them."</a:t>
            </a:r>
            <a:br>
              <a:rPr i="1" lang="en"/>
            </a:br>
            <a:br>
              <a:rPr lang="en"/>
            </a:br>
            <a:r>
              <a:rPr lang="en"/>
              <a:t>-- Mike Amundsen, 2016</a:t>
            </a:r>
            <a:endParaRPr/>
          </a:p>
          <a:p>
            <a:pPr indent="0" lvl="0" marL="0">
              <a:spcBef>
                <a:spcPts val="1600"/>
              </a:spcBef>
              <a:spcAft>
                <a:spcPts val="0"/>
              </a:spcAft>
              <a:buClr>
                <a:schemeClr val="dk1"/>
              </a:buClr>
              <a:buSzPts val="1100"/>
              <a:buFont typeface="Arial"/>
              <a:buNone/>
            </a:pPr>
            <a:r>
              <a:t/>
            </a:r>
            <a:endParaRPr/>
          </a:p>
          <a:p>
            <a:pPr indent="0" lvl="0" marL="0">
              <a:spcBef>
                <a:spcPts val="1600"/>
              </a:spcBef>
              <a:spcAft>
                <a:spcPts val="1600"/>
              </a:spcAft>
              <a:buNone/>
            </a:pPr>
            <a:r>
              <a:t/>
            </a:r>
            <a:endParaRPr/>
          </a:p>
        </p:txBody>
      </p:sp>
      <p:pic>
        <p:nvPicPr>
          <p:cNvPr id="395" name="Shape 395"/>
          <p:cNvPicPr preferRelativeResize="0"/>
          <p:nvPr/>
        </p:nvPicPr>
        <p:blipFill>
          <a:blip r:embed="rId3">
            <a:alphaModFix/>
          </a:blip>
          <a:stretch>
            <a:fillRect/>
          </a:stretch>
        </p:blipFill>
        <p:spPr>
          <a:xfrm>
            <a:off x="4731222" y="1152475"/>
            <a:ext cx="4204729" cy="2302525"/>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9" name="Shape 399"/>
        <p:cNvGrpSpPr/>
        <p:nvPr/>
      </p:nvGrpSpPr>
      <p:grpSpPr>
        <a:xfrm>
          <a:off x="0" y="0"/>
          <a:ext cx="0" cy="0"/>
          <a:chOff x="0" y="0"/>
          <a:chExt cx="0" cy="0"/>
        </a:xfrm>
      </p:grpSpPr>
      <p:sp>
        <p:nvSpPr>
          <p:cNvPr id="400" name="Shape 40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Adaptable Consumers</a:t>
            </a:r>
            <a:endParaRPr/>
          </a:p>
        </p:txBody>
      </p:sp>
      <p:sp>
        <p:nvSpPr>
          <p:cNvPr id="401" name="Shape 401"/>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Code defensively</a:t>
            </a:r>
            <a:endParaRPr/>
          </a:p>
          <a:p>
            <a:pPr indent="-342900" lvl="0" marL="457200" rtl="0">
              <a:spcBef>
                <a:spcPts val="0"/>
              </a:spcBef>
              <a:spcAft>
                <a:spcPts val="0"/>
              </a:spcAft>
              <a:buSzPts val="1800"/>
              <a:buChar char="●"/>
            </a:pPr>
            <a:r>
              <a:rPr lang="en"/>
              <a:t>Code to the media type</a:t>
            </a:r>
            <a:endParaRPr/>
          </a:p>
          <a:p>
            <a:pPr indent="-342900" lvl="0" marL="457200" rtl="0">
              <a:spcBef>
                <a:spcPts val="0"/>
              </a:spcBef>
              <a:spcAft>
                <a:spcPts val="0"/>
              </a:spcAft>
              <a:buSzPts val="1800"/>
              <a:buChar char="●"/>
            </a:pPr>
            <a:r>
              <a:rPr lang="en"/>
              <a:t>Leverage the API vocabulary</a:t>
            </a:r>
            <a:endParaRPr/>
          </a:p>
          <a:p>
            <a:pPr indent="-342900" lvl="0" marL="457200" rtl="0">
              <a:spcBef>
                <a:spcPts val="0"/>
              </a:spcBef>
              <a:spcAft>
                <a:spcPts val="0"/>
              </a:spcAft>
              <a:buSzPts val="1800"/>
              <a:buChar char="●"/>
            </a:pPr>
            <a:r>
              <a:rPr lang="en"/>
              <a:t>React to link relations for workflow</a:t>
            </a:r>
            <a:endParaRPr/>
          </a:p>
          <a:p>
            <a:pPr indent="0" lvl="0" marL="0" rtl="0">
              <a:spcBef>
                <a:spcPts val="1600"/>
              </a:spcBef>
              <a:spcAft>
                <a:spcPts val="1600"/>
              </a:spcAft>
              <a:buNone/>
            </a:pPr>
            <a:r>
              <a:t/>
            </a:r>
            <a:endParaRPr/>
          </a:p>
        </p:txBody>
      </p:sp>
      <p:pic>
        <p:nvPicPr>
          <p:cNvPr id="402" name="Shape 402"/>
          <p:cNvPicPr preferRelativeResize="0"/>
          <p:nvPr/>
        </p:nvPicPr>
        <p:blipFill>
          <a:blip r:embed="rId3">
            <a:alphaModFix/>
          </a:blip>
          <a:stretch>
            <a:fillRect/>
          </a:stretch>
        </p:blipFill>
        <p:spPr>
          <a:xfrm>
            <a:off x="4731222" y="1152475"/>
            <a:ext cx="4204729" cy="2302525"/>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Shape 407"/>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spcBef>
                <a:spcPts val="0"/>
              </a:spcBef>
              <a:spcAft>
                <a:spcPts val="0"/>
              </a:spcAft>
              <a:buNone/>
            </a:pPr>
            <a:r>
              <a:rPr i="1" lang="en" sz="2400"/>
              <a:t>Providers evolve via humans, consumers adapt via code.</a:t>
            </a:r>
            <a:endParaRPr i="1" sz="2400"/>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1" name="Shape 411"/>
        <p:cNvGrpSpPr/>
        <p:nvPr/>
      </p:nvGrpSpPr>
      <p:grpSpPr>
        <a:xfrm>
          <a:off x="0" y="0"/>
          <a:ext cx="0" cy="0"/>
          <a:chOff x="0" y="0"/>
          <a:chExt cx="0" cy="0"/>
        </a:xfrm>
      </p:grpSpPr>
      <p:sp>
        <p:nvSpPr>
          <p:cNvPr id="412" name="Shape 41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Adaptation Exercise</a:t>
            </a:r>
            <a:endParaRPr/>
          </a:p>
        </p:txBody>
      </p:sp>
      <p:sp>
        <p:nvSpPr>
          <p:cNvPr id="413" name="Shape 41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7" name="Shape 417"/>
        <p:cNvGrpSpPr/>
        <p:nvPr/>
      </p:nvGrpSpPr>
      <p:grpSpPr>
        <a:xfrm>
          <a:off x="0" y="0"/>
          <a:ext cx="0" cy="0"/>
          <a:chOff x="0" y="0"/>
          <a:chExt cx="0" cy="0"/>
        </a:xfrm>
      </p:grpSpPr>
      <p:sp>
        <p:nvSpPr>
          <p:cNvPr id="418" name="Shape 418"/>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a:spcBef>
                <a:spcPts val="0"/>
              </a:spcBef>
              <a:spcAft>
                <a:spcPts val="0"/>
              </a:spcAft>
              <a:buNone/>
            </a:pPr>
            <a:r>
              <a:rPr lang="en"/>
              <a:t>Summary</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 name="Shape 422"/>
        <p:cNvGrpSpPr/>
        <p:nvPr/>
      </p:nvGrpSpPr>
      <p:grpSpPr>
        <a:xfrm>
          <a:off x="0" y="0"/>
          <a:ext cx="0" cy="0"/>
          <a:chOff x="0" y="0"/>
          <a:chExt cx="0" cy="0"/>
        </a:xfrm>
      </p:grpSpPr>
      <p:sp>
        <p:nvSpPr>
          <p:cNvPr id="423" name="Shape 4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Summary</a:t>
            </a:r>
            <a:endParaRPr/>
          </a:p>
        </p:txBody>
      </p:sp>
      <p:sp>
        <p:nvSpPr>
          <p:cNvPr id="424" name="Shape 42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A RESTful Design</a:t>
            </a:r>
            <a:endParaRPr/>
          </a:p>
          <a:p>
            <a:pPr indent="-342900" lvl="0" marL="457200" rtl="0">
              <a:spcBef>
                <a:spcPts val="0"/>
              </a:spcBef>
              <a:spcAft>
                <a:spcPts val="0"/>
              </a:spcAft>
              <a:buSzPts val="1800"/>
              <a:buChar char="●"/>
            </a:pPr>
            <a:r>
              <a:rPr lang="en"/>
              <a:t>Message-Oriented Implementation</a:t>
            </a:r>
            <a:endParaRPr/>
          </a:p>
          <a:p>
            <a:pPr indent="-342900" lvl="0" marL="457200" rtl="0">
              <a:spcBef>
                <a:spcPts val="0"/>
              </a:spcBef>
              <a:spcAft>
                <a:spcPts val="0"/>
              </a:spcAft>
              <a:buSzPts val="1800"/>
              <a:buChar char="●"/>
            </a:pPr>
            <a:r>
              <a:rPr lang="en"/>
              <a:t>Discovery Constraints</a:t>
            </a:r>
            <a:endParaRPr/>
          </a:p>
          <a:p>
            <a:pPr indent="-342900" lvl="0" marL="457200">
              <a:spcBef>
                <a:spcPts val="0"/>
              </a:spcBef>
              <a:spcAft>
                <a:spcPts val="0"/>
              </a:spcAft>
              <a:buSzPts val="1800"/>
              <a:buChar char="●"/>
            </a:pPr>
            <a:r>
              <a:rPr lang="en"/>
              <a:t>Emergent Adaptability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4">
                                            <p:txEl>
                                              <p:pRg end="0" st="0"/>
                                            </p:txEl>
                                          </p:spTgt>
                                        </p:tgtEl>
                                        <p:attrNameLst>
                                          <p:attrName>style.visibility</p:attrName>
                                        </p:attrNameLst>
                                      </p:cBhvr>
                                      <p:to>
                                        <p:strVal val="visible"/>
                                      </p:to>
                                    </p:set>
                                    <p:animEffect filter="fade" transition="in">
                                      <p:cBhvr>
                                        <p:cTn dur="1000"/>
                                        <p:tgtEl>
                                          <p:spTgt spid="42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4">
                                            <p:txEl>
                                              <p:pRg end="1" st="1"/>
                                            </p:txEl>
                                          </p:spTgt>
                                        </p:tgtEl>
                                        <p:attrNameLst>
                                          <p:attrName>style.visibility</p:attrName>
                                        </p:attrNameLst>
                                      </p:cBhvr>
                                      <p:to>
                                        <p:strVal val="visible"/>
                                      </p:to>
                                    </p:set>
                                    <p:animEffect filter="fade" transition="in">
                                      <p:cBhvr>
                                        <p:cTn dur="1000"/>
                                        <p:tgtEl>
                                          <p:spTgt spid="42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4">
                                            <p:txEl>
                                              <p:pRg end="2" st="2"/>
                                            </p:txEl>
                                          </p:spTgt>
                                        </p:tgtEl>
                                        <p:attrNameLst>
                                          <p:attrName>style.visibility</p:attrName>
                                        </p:attrNameLst>
                                      </p:cBhvr>
                                      <p:to>
                                        <p:strVal val="visible"/>
                                      </p:to>
                                    </p:set>
                                    <p:animEffect filter="fade" transition="in">
                                      <p:cBhvr>
                                        <p:cTn dur="1000"/>
                                        <p:tgtEl>
                                          <p:spTgt spid="42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24">
                                            <p:txEl>
                                              <p:pRg end="3" st="3"/>
                                            </p:txEl>
                                          </p:spTgt>
                                        </p:tgtEl>
                                        <p:attrNameLst>
                                          <p:attrName>style.visibility</p:attrName>
                                        </p:attrNameLst>
                                      </p:cBhvr>
                                      <p:to>
                                        <p:strVal val="visible"/>
                                      </p:to>
                                    </p:set>
                                    <p:animEffect filter="fade" transition="in">
                                      <p:cBhvr>
                                        <p:cTn dur="1000"/>
                                        <p:tgtEl>
                                          <p:spTgt spid="424">
                                            <p:txEl>
                                              <p:pRg end="3" st="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Shape 4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A RESTful Design</a:t>
            </a:r>
            <a:endParaRPr/>
          </a:p>
        </p:txBody>
      </p:sp>
      <p:sp>
        <p:nvSpPr>
          <p:cNvPr id="430" name="Shape 4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Microservices means independent &amp; loosely-coupled</a:t>
            </a:r>
            <a:endParaRPr/>
          </a:p>
          <a:p>
            <a:pPr indent="-342900" lvl="0" marL="457200" rtl="0">
              <a:spcBef>
                <a:spcPts val="0"/>
              </a:spcBef>
              <a:spcAft>
                <a:spcPts val="0"/>
              </a:spcAft>
              <a:buSzPts val="1800"/>
              <a:buChar char="●"/>
            </a:pPr>
            <a:r>
              <a:rPr lang="en"/>
              <a:t>REST properties are close to Microservice properties</a:t>
            </a:r>
            <a:endParaRPr/>
          </a:p>
          <a:p>
            <a:pPr indent="-342900" lvl="0" marL="457200" rtl="0">
              <a:spcBef>
                <a:spcPts val="0"/>
              </a:spcBef>
              <a:spcAft>
                <a:spcPts val="0"/>
              </a:spcAft>
              <a:buSzPts val="1800"/>
              <a:buChar char="●"/>
            </a:pPr>
            <a:r>
              <a:rPr lang="en"/>
              <a:t>Adopt hypermedia-driven services</a:t>
            </a:r>
            <a:endParaRPr/>
          </a:p>
        </p:txBody>
      </p:sp>
      <p:pic>
        <p:nvPicPr>
          <p:cNvPr id="431" name="Shape 431"/>
          <p:cNvPicPr preferRelativeResize="0"/>
          <p:nvPr/>
        </p:nvPicPr>
        <p:blipFill>
          <a:blip r:embed="rId3">
            <a:alphaModFix/>
          </a:blip>
          <a:stretch>
            <a:fillRect/>
          </a:stretch>
        </p:blipFill>
        <p:spPr>
          <a:xfrm>
            <a:off x="6447525" y="1017725"/>
            <a:ext cx="2384775" cy="2384775"/>
          </a:xfrm>
          <a:prstGeom prst="rect">
            <a:avLst/>
          </a:prstGeom>
          <a:noFill/>
          <a:ln>
            <a:noFill/>
          </a:ln>
        </p:spPr>
      </p:pic>
      <p:sp>
        <p:nvSpPr>
          <p:cNvPr id="432" name="Shape 432"/>
          <p:cNvSpPr txBox="1"/>
          <p:nvPr/>
        </p:nvSpPr>
        <p:spPr>
          <a:xfrm>
            <a:off x="6518800" y="3402500"/>
            <a:ext cx="2313600" cy="34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@Fielding</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6" name="Shape 436"/>
        <p:cNvGrpSpPr/>
        <p:nvPr/>
      </p:nvGrpSpPr>
      <p:grpSpPr>
        <a:xfrm>
          <a:off x="0" y="0"/>
          <a:ext cx="0" cy="0"/>
          <a:chOff x="0" y="0"/>
          <a:chExt cx="0" cy="0"/>
        </a:xfrm>
      </p:grpSpPr>
      <p:sp>
        <p:nvSpPr>
          <p:cNvPr id="437" name="Shape 4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Message-Oriented Implementation</a:t>
            </a:r>
            <a:endParaRPr/>
          </a:p>
        </p:txBody>
      </p:sp>
      <p:sp>
        <p:nvSpPr>
          <p:cNvPr id="438" name="Shape 438"/>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Models on the Inside</a:t>
            </a:r>
            <a:endParaRPr/>
          </a:p>
          <a:p>
            <a:pPr indent="-342900" lvl="0" marL="457200" rtl="0">
              <a:spcBef>
                <a:spcPts val="0"/>
              </a:spcBef>
              <a:spcAft>
                <a:spcPts val="0"/>
              </a:spcAft>
              <a:buSzPts val="1800"/>
              <a:buChar char="●"/>
            </a:pPr>
            <a:r>
              <a:rPr lang="en"/>
              <a:t>Messages on the Outside</a:t>
            </a:r>
            <a:endParaRPr/>
          </a:p>
          <a:p>
            <a:pPr indent="-342900" lvl="0" marL="457200" rtl="0">
              <a:spcBef>
                <a:spcPts val="0"/>
              </a:spcBef>
              <a:spcAft>
                <a:spcPts val="0"/>
              </a:spcAft>
              <a:buSzPts val="1800"/>
              <a:buChar char="●"/>
            </a:pPr>
            <a:r>
              <a:rPr lang="en"/>
              <a:t>Vocabularies Everywhere</a:t>
            </a:r>
            <a:endParaRPr/>
          </a:p>
        </p:txBody>
      </p:sp>
      <p:pic>
        <p:nvPicPr>
          <p:cNvPr id="439" name="Shape 439"/>
          <p:cNvPicPr preferRelativeResize="0"/>
          <p:nvPr/>
        </p:nvPicPr>
        <p:blipFill>
          <a:blip r:embed="rId3">
            <a:alphaModFix/>
          </a:blip>
          <a:stretch>
            <a:fillRect/>
          </a:stretch>
        </p:blipFill>
        <p:spPr>
          <a:xfrm>
            <a:off x="6519025" y="1017725"/>
            <a:ext cx="2313273" cy="2313273"/>
          </a:xfrm>
          <a:prstGeom prst="rect">
            <a:avLst/>
          </a:prstGeom>
          <a:noFill/>
          <a:ln>
            <a:noFill/>
          </a:ln>
        </p:spPr>
      </p:pic>
      <p:sp>
        <p:nvSpPr>
          <p:cNvPr id="440" name="Shape 440"/>
          <p:cNvSpPr txBox="1"/>
          <p:nvPr/>
        </p:nvSpPr>
        <p:spPr>
          <a:xfrm>
            <a:off x="6518800" y="3402500"/>
            <a:ext cx="2313600" cy="3498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
              <a:t>@PatHelland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Shape 8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Microservices</a:t>
            </a:r>
            <a:endParaRPr/>
          </a:p>
        </p:txBody>
      </p:sp>
      <p:sp>
        <p:nvSpPr>
          <p:cNvPr id="87" name="Shape 87"/>
          <p:cNvSpPr txBox="1"/>
          <p:nvPr>
            <p:ph idx="1" type="body"/>
          </p:nvPr>
        </p:nvSpPr>
        <p:spPr>
          <a:xfrm>
            <a:off x="311700" y="1152475"/>
            <a:ext cx="4648800" cy="34164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i="1" lang="en"/>
              <a:t>"</a:t>
            </a:r>
            <a:r>
              <a:rPr i="1" lang="en"/>
              <a:t>A microservice is an independently deployable component of bounded scope that supports interoperability through message-based communication. Microservice architecture is a style of engineering highly automated, evolvable software systems made up of capability-aligned microservices."</a:t>
            </a:r>
            <a:endParaRPr i="1"/>
          </a:p>
        </p:txBody>
      </p:sp>
      <p:pic>
        <p:nvPicPr>
          <p:cNvPr id="88" name="Shape 88"/>
          <p:cNvPicPr preferRelativeResize="0"/>
          <p:nvPr/>
        </p:nvPicPr>
        <p:blipFill>
          <a:blip r:embed="rId3">
            <a:alphaModFix/>
          </a:blip>
          <a:stretch>
            <a:fillRect/>
          </a:stretch>
        </p:blipFill>
        <p:spPr>
          <a:xfrm>
            <a:off x="4794925" y="1017725"/>
            <a:ext cx="2105476" cy="2763172"/>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4" name="Shape 444"/>
        <p:cNvGrpSpPr/>
        <p:nvPr/>
      </p:nvGrpSpPr>
      <p:grpSpPr>
        <a:xfrm>
          <a:off x="0" y="0"/>
          <a:ext cx="0" cy="0"/>
          <a:chOff x="0" y="0"/>
          <a:chExt cx="0" cy="0"/>
        </a:xfrm>
      </p:grpSpPr>
      <p:sp>
        <p:nvSpPr>
          <p:cNvPr id="445" name="Shape 44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Discovery Constraints</a:t>
            </a:r>
            <a:endParaRPr/>
          </a:p>
        </p:txBody>
      </p:sp>
      <p:sp>
        <p:nvSpPr>
          <p:cNvPr id="446" name="Shape 446"/>
          <p:cNvSpPr txBox="1"/>
          <p:nvPr>
            <p:ph idx="1" type="body"/>
          </p:nvPr>
        </p:nvSpPr>
        <p:spPr>
          <a:xfrm>
            <a:off x="311700" y="1152475"/>
            <a:ext cx="3456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Advertising Services</a:t>
            </a:r>
            <a:endParaRPr/>
          </a:p>
          <a:p>
            <a:pPr indent="-342900" lvl="0" marL="457200" rtl="0">
              <a:spcBef>
                <a:spcPts val="0"/>
              </a:spcBef>
              <a:spcAft>
                <a:spcPts val="0"/>
              </a:spcAft>
              <a:buSzPts val="1800"/>
              <a:buChar char="●"/>
            </a:pPr>
            <a:r>
              <a:rPr lang="en"/>
              <a:t>Discovering Services</a:t>
            </a:r>
            <a:endParaRPr/>
          </a:p>
          <a:p>
            <a:pPr indent="-342900" lvl="0" marL="457200" rtl="0">
              <a:spcBef>
                <a:spcPts val="0"/>
              </a:spcBef>
              <a:spcAft>
                <a:spcPts val="0"/>
              </a:spcAft>
              <a:buSzPts val="1800"/>
              <a:buChar char="●"/>
            </a:pPr>
            <a:r>
              <a:rPr lang="en"/>
              <a:t>Health Checking/Renewals</a:t>
            </a:r>
            <a:endParaRPr/>
          </a:p>
          <a:p>
            <a:pPr indent="0" lvl="0" marL="0">
              <a:spcBef>
                <a:spcPts val="1600"/>
              </a:spcBef>
              <a:spcAft>
                <a:spcPts val="1600"/>
              </a:spcAft>
              <a:buNone/>
            </a:pPr>
            <a:r>
              <a:t/>
            </a:r>
            <a:endParaRPr/>
          </a:p>
        </p:txBody>
      </p:sp>
      <p:pic>
        <p:nvPicPr>
          <p:cNvPr id="447" name="Shape 447"/>
          <p:cNvPicPr preferRelativeResize="0"/>
          <p:nvPr/>
        </p:nvPicPr>
        <p:blipFill>
          <a:blip r:embed="rId3">
            <a:alphaModFix/>
          </a:blip>
          <a:stretch>
            <a:fillRect/>
          </a:stretch>
        </p:blipFill>
        <p:spPr>
          <a:xfrm>
            <a:off x="6528325" y="1017725"/>
            <a:ext cx="2303975" cy="2303975"/>
          </a:xfrm>
          <a:prstGeom prst="rect">
            <a:avLst/>
          </a:prstGeom>
          <a:noFill/>
          <a:ln>
            <a:noFill/>
          </a:ln>
        </p:spPr>
      </p:pic>
      <p:sp>
        <p:nvSpPr>
          <p:cNvPr id="448" name="Shape 448"/>
          <p:cNvSpPr txBox="1"/>
          <p:nvPr/>
        </p:nvSpPr>
        <p:spPr>
          <a:xfrm>
            <a:off x="6518800" y="3402500"/>
            <a:ext cx="2313600" cy="34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@CR</a:t>
            </a:r>
            <a:r>
              <a:rPr lang="en"/>
              <a:t>ichardson</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2" name="Shape 452"/>
        <p:cNvGrpSpPr/>
        <p:nvPr/>
      </p:nvGrpSpPr>
      <p:grpSpPr>
        <a:xfrm>
          <a:off x="0" y="0"/>
          <a:ext cx="0" cy="0"/>
          <a:chOff x="0" y="0"/>
          <a:chExt cx="0" cy="0"/>
        </a:xfrm>
      </p:grpSpPr>
      <p:sp>
        <p:nvSpPr>
          <p:cNvPr id="453" name="Shape 45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
              <a:t>Emergent Adaptability</a:t>
            </a:r>
            <a:endParaRPr/>
          </a:p>
        </p:txBody>
      </p:sp>
      <p:sp>
        <p:nvSpPr>
          <p:cNvPr id="454" name="Shape 45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SzPts val="1800"/>
              <a:buChar char="●"/>
            </a:pPr>
            <a:r>
              <a:rPr lang="en"/>
              <a:t>Designers promise messages</a:t>
            </a:r>
            <a:endParaRPr/>
          </a:p>
          <a:p>
            <a:pPr indent="-342900" lvl="0" marL="457200" rtl="0">
              <a:spcBef>
                <a:spcPts val="0"/>
              </a:spcBef>
              <a:spcAft>
                <a:spcPts val="0"/>
              </a:spcAft>
              <a:buSzPts val="1800"/>
              <a:buChar char="●"/>
            </a:pPr>
            <a:r>
              <a:rPr lang="en"/>
              <a:t>Services implement non-breaking changes</a:t>
            </a:r>
            <a:endParaRPr/>
          </a:p>
          <a:p>
            <a:pPr indent="-342900" lvl="0" marL="457200">
              <a:spcBef>
                <a:spcPts val="0"/>
              </a:spcBef>
              <a:spcAft>
                <a:spcPts val="0"/>
              </a:spcAft>
              <a:buSzPts val="1800"/>
              <a:buChar char="●"/>
            </a:pPr>
            <a:r>
              <a:rPr lang="en"/>
              <a:t>Consumers code defensively</a:t>
            </a:r>
            <a:endParaRPr/>
          </a:p>
        </p:txBody>
      </p:sp>
      <p:pic>
        <p:nvPicPr>
          <p:cNvPr id="455" name="Shape 455"/>
          <p:cNvPicPr preferRelativeResize="0"/>
          <p:nvPr/>
        </p:nvPicPr>
        <p:blipFill>
          <a:blip r:embed="rId3">
            <a:alphaModFix/>
          </a:blip>
          <a:stretch>
            <a:fillRect/>
          </a:stretch>
        </p:blipFill>
        <p:spPr>
          <a:xfrm>
            <a:off x="6499506" y="1017725"/>
            <a:ext cx="2418368" cy="2384775"/>
          </a:xfrm>
          <a:prstGeom prst="rect">
            <a:avLst/>
          </a:prstGeom>
          <a:noFill/>
          <a:ln>
            <a:noFill/>
          </a:ln>
        </p:spPr>
      </p:pic>
      <p:sp>
        <p:nvSpPr>
          <p:cNvPr id="456" name="Shape 456"/>
          <p:cNvSpPr txBox="1"/>
          <p:nvPr/>
        </p:nvSpPr>
        <p:spPr>
          <a:xfrm>
            <a:off x="6518800" y="3402500"/>
            <a:ext cx="2418300" cy="349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t>@mamund</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0" name="Shape 460"/>
        <p:cNvGrpSpPr/>
        <p:nvPr/>
      </p:nvGrpSpPr>
      <p:grpSpPr>
        <a:xfrm>
          <a:off x="0" y="0"/>
          <a:ext cx="0" cy="0"/>
          <a:chOff x="0" y="0"/>
          <a:chExt cx="0" cy="0"/>
        </a:xfrm>
      </p:grpSpPr>
      <p:sp>
        <p:nvSpPr>
          <p:cNvPr id="461" name="Shape 461"/>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spcBef>
                <a:spcPts val="0"/>
              </a:spcBef>
              <a:spcAft>
                <a:spcPts val="0"/>
              </a:spcAft>
              <a:buNone/>
            </a:pPr>
            <a:r>
              <a:rPr b="1" lang="en"/>
              <a:t>RESTful Microservices</a:t>
            </a:r>
            <a:r>
              <a:rPr lang="en"/>
              <a:t> </a:t>
            </a:r>
            <a:br>
              <a:rPr lang="en"/>
            </a:br>
            <a:r>
              <a:rPr lang="en"/>
              <a:t>from the Ground Up</a:t>
            </a:r>
            <a:endParaRPr/>
          </a:p>
        </p:txBody>
      </p:sp>
      <p:sp>
        <p:nvSpPr>
          <p:cNvPr id="462" name="Shape 462"/>
          <p:cNvSpPr txBox="1"/>
          <p:nvPr>
            <p:ph idx="1" type="subTitle"/>
          </p:nvPr>
        </p:nvSpPr>
        <p:spPr>
          <a:xfrm>
            <a:off x="311700" y="3572425"/>
            <a:ext cx="8520600" cy="14541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Mike Amundsen</a:t>
            </a:r>
            <a:br>
              <a:rPr lang="en"/>
            </a:br>
            <a:r>
              <a:rPr lang="en"/>
              <a:t>API Academy</a:t>
            </a:r>
            <a:br>
              <a:rPr lang="en"/>
            </a:br>
            <a:r>
              <a:rPr lang="en"/>
              <a:t>@mamund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Shape 9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Microservices</a:t>
            </a:r>
            <a:endParaRPr/>
          </a:p>
        </p:txBody>
      </p:sp>
      <p:sp>
        <p:nvSpPr>
          <p:cNvPr id="94" name="Shape 94"/>
          <p:cNvSpPr txBox="1"/>
          <p:nvPr>
            <p:ph idx="1" type="body"/>
          </p:nvPr>
        </p:nvSpPr>
        <p:spPr>
          <a:xfrm>
            <a:off x="311700" y="1152475"/>
            <a:ext cx="46488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i="1" lang="en">
                <a:solidFill>
                  <a:srgbClr val="D9D9D9"/>
                </a:solidFill>
              </a:rPr>
              <a:t>"A microservice is an </a:t>
            </a:r>
            <a:r>
              <a:rPr i="1" lang="en">
                <a:solidFill>
                  <a:srgbClr val="000000"/>
                </a:solidFill>
              </a:rPr>
              <a:t>independently deployable</a:t>
            </a:r>
            <a:r>
              <a:rPr i="1" lang="en">
                <a:solidFill>
                  <a:srgbClr val="D9D9D9"/>
                </a:solidFill>
              </a:rPr>
              <a:t> component of bounded scope that supports interoperability through message-based communication. Microservice architecture is a style of engineering highly automated, evolvable software systems made up of capability-aligned microservices."</a:t>
            </a:r>
            <a:endParaRPr i="1">
              <a:solidFill>
                <a:srgbClr val="D9D9D9"/>
              </a:solidFill>
            </a:endParaRPr>
          </a:p>
        </p:txBody>
      </p:sp>
      <p:pic>
        <p:nvPicPr>
          <p:cNvPr id="95" name="Shape 95"/>
          <p:cNvPicPr preferRelativeResize="0"/>
          <p:nvPr/>
        </p:nvPicPr>
        <p:blipFill>
          <a:blip r:embed="rId3">
            <a:alphaModFix/>
          </a:blip>
          <a:stretch>
            <a:fillRect/>
          </a:stretch>
        </p:blipFill>
        <p:spPr>
          <a:xfrm>
            <a:off x="4794925" y="1017725"/>
            <a:ext cx="2105476" cy="2763172"/>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9" name="Shape 99"/>
        <p:cNvGrpSpPr/>
        <p:nvPr/>
      </p:nvGrpSpPr>
      <p:grpSpPr>
        <a:xfrm>
          <a:off x="0" y="0"/>
          <a:ext cx="0" cy="0"/>
          <a:chOff x="0" y="0"/>
          <a:chExt cx="0" cy="0"/>
        </a:xfrm>
      </p:grpSpPr>
      <p:sp>
        <p:nvSpPr>
          <p:cNvPr id="100" name="Shape 10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Microservices</a:t>
            </a:r>
            <a:endParaRPr/>
          </a:p>
        </p:txBody>
      </p:sp>
      <p:sp>
        <p:nvSpPr>
          <p:cNvPr id="101" name="Shape 101"/>
          <p:cNvSpPr txBox="1"/>
          <p:nvPr>
            <p:ph idx="1" type="body"/>
          </p:nvPr>
        </p:nvSpPr>
        <p:spPr>
          <a:xfrm>
            <a:off x="311700" y="1152475"/>
            <a:ext cx="46488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i="1" lang="en">
                <a:solidFill>
                  <a:srgbClr val="D9D9D9"/>
                </a:solidFill>
              </a:rPr>
              <a:t>"A microservice is an </a:t>
            </a:r>
            <a:r>
              <a:rPr i="1" lang="en">
                <a:solidFill>
                  <a:srgbClr val="000000"/>
                </a:solidFill>
              </a:rPr>
              <a:t>independently deployable</a:t>
            </a:r>
            <a:r>
              <a:rPr i="1" lang="en">
                <a:solidFill>
                  <a:srgbClr val="D9D9D9"/>
                </a:solidFill>
              </a:rPr>
              <a:t> component of </a:t>
            </a:r>
            <a:r>
              <a:rPr i="1" lang="en">
                <a:solidFill>
                  <a:srgbClr val="000000"/>
                </a:solidFill>
              </a:rPr>
              <a:t>bounded scope</a:t>
            </a:r>
            <a:r>
              <a:rPr i="1" lang="en">
                <a:solidFill>
                  <a:srgbClr val="D9D9D9"/>
                </a:solidFill>
              </a:rPr>
              <a:t> that supports interoperability through message-based communication. Microservice architecture is a style of engineering highly automated, evolvable software systems made up of capability-aligned microservices."</a:t>
            </a:r>
            <a:endParaRPr i="1">
              <a:solidFill>
                <a:srgbClr val="D9D9D9"/>
              </a:solidFill>
            </a:endParaRPr>
          </a:p>
        </p:txBody>
      </p:sp>
      <p:pic>
        <p:nvPicPr>
          <p:cNvPr id="102" name="Shape 102"/>
          <p:cNvPicPr preferRelativeResize="0"/>
          <p:nvPr/>
        </p:nvPicPr>
        <p:blipFill>
          <a:blip r:embed="rId3">
            <a:alphaModFix/>
          </a:blip>
          <a:stretch>
            <a:fillRect/>
          </a:stretch>
        </p:blipFill>
        <p:spPr>
          <a:xfrm>
            <a:off x="4794925" y="1017725"/>
            <a:ext cx="2105476" cy="2763172"/>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Shape 10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
              <a:t>Microservices</a:t>
            </a:r>
            <a:endParaRPr/>
          </a:p>
        </p:txBody>
      </p:sp>
      <p:sp>
        <p:nvSpPr>
          <p:cNvPr id="108" name="Shape 108"/>
          <p:cNvSpPr txBox="1"/>
          <p:nvPr>
            <p:ph idx="1" type="body"/>
          </p:nvPr>
        </p:nvSpPr>
        <p:spPr>
          <a:xfrm>
            <a:off x="311700" y="1152475"/>
            <a:ext cx="4648800" cy="34164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i="1" lang="en">
                <a:solidFill>
                  <a:srgbClr val="D9D9D9"/>
                </a:solidFill>
              </a:rPr>
              <a:t>"A microservice is an </a:t>
            </a:r>
            <a:r>
              <a:rPr i="1" lang="en">
                <a:solidFill>
                  <a:srgbClr val="000000"/>
                </a:solidFill>
              </a:rPr>
              <a:t>independently deployable</a:t>
            </a:r>
            <a:r>
              <a:rPr i="1" lang="en">
                <a:solidFill>
                  <a:srgbClr val="D9D9D9"/>
                </a:solidFill>
              </a:rPr>
              <a:t> component of </a:t>
            </a:r>
            <a:r>
              <a:rPr i="1" lang="en">
                <a:solidFill>
                  <a:srgbClr val="000000"/>
                </a:solidFill>
              </a:rPr>
              <a:t>bounded scope</a:t>
            </a:r>
            <a:r>
              <a:rPr i="1" lang="en">
                <a:solidFill>
                  <a:srgbClr val="D9D9D9"/>
                </a:solidFill>
              </a:rPr>
              <a:t> that supports interoperability through </a:t>
            </a:r>
            <a:r>
              <a:rPr i="1" lang="en">
                <a:solidFill>
                  <a:srgbClr val="000000"/>
                </a:solidFill>
              </a:rPr>
              <a:t>message-based</a:t>
            </a:r>
            <a:r>
              <a:rPr i="1" lang="en">
                <a:solidFill>
                  <a:srgbClr val="D9D9D9"/>
                </a:solidFill>
              </a:rPr>
              <a:t> communication. Microservice architecture is a style of engineering highly automated, evolvable software systems made up of capability-aligned microservices."</a:t>
            </a:r>
            <a:endParaRPr i="1">
              <a:solidFill>
                <a:srgbClr val="D9D9D9"/>
              </a:solidFill>
            </a:endParaRPr>
          </a:p>
        </p:txBody>
      </p:sp>
      <p:pic>
        <p:nvPicPr>
          <p:cNvPr id="109" name="Shape 109"/>
          <p:cNvPicPr preferRelativeResize="0"/>
          <p:nvPr/>
        </p:nvPicPr>
        <p:blipFill>
          <a:blip r:embed="rId3">
            <a:alphaModFix/>
          </a:blip>
          <a:stretch>
            <a:fillRect/>
          </a:stretch>
        </p:blipFill>
        <p:spPr>
          <a:xfrm>
            <a:off x="4794925" y="1017725"/>
            <a:ext cx="2105476" cy="2763172"/>
          </a:xfrm>
          <a:prstGeom prst="rect">
            <a:avLst/>
          </a:prstGeom>
          <a:noFill/>
          <a:ln cap="flat" cmpd="sng" w="9525">
            <a:solidFill>
              <a:schemeClr val="dk2"/>
            </a:solidFill>
            <a:prstDash val="solid"/>
            <a:round/>
            <a:headEnd len="med" w="med" type="none"/>
            <a:tailEnd len="med" w="med" type="none"/>
          </a:ln>
        </p:spPr>
      </p:pic>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